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78" r:id="rId2"/>
  </p:sldMasterIdLst>
  <p:notesMasterIdLst>
    <p:notesMasterId r:id="rId27"/>
  </p:notesMasterIdLst>
  <p:sldIdLst>
    <p:sldId id="293" r:id="rId3"/>
    <p:sldId id="258" r:id="rId4"/>
    <p:sldId id="296" r:id="rId5"/>
    <p:sldId id="319" r:id="rId6"/>
    <p:sldId id="341" r:id="rId7"/>
    <p:sldId id="342" r:id="rId8"/>
    <p:sldId id="347" r:id="rId9"/>
    <p:sldId id="343" r:id="rId10"/>
    <p:sldId id="316" r:id="rId11"/>
    <p:sldId id="348" r:id="rId12"/>
    <p:sldId id="349" r:id="rId13"/>
    <p:sldId id="350" r:id="rId14"/>
    <p:sldId id="337" r:id="rId15"/>
    <p:sldId id="321" r:id="rId16"/>
    <p:sldId id="340" r:id="rId17"/>
    <p:sldId id="351" r:id="rId18"/>
    <p:sldId id="297" r:id="rId19"/>
    <p:sldId id="344" r:id="rId20"/>
    <p:sldId id="345" r:id="rId21"/>
    <p:sldId id="346" r:id="rId22"/>
    <p:sldId id="354" r:id="rId23"/>
    <p:sldId id="335" r:id="rId24"/>
    <p:sldId id="352" r:id="rId25"/>
    <p:sldId id="315" r:id="rId26"/>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61" autoAdjust="0"/>
    <p:restoredTop sz="88390" autoAdjust="0"/>
  </p:normalViewPr>
  <p:slideViewPr>
    <p:cSldViewPr snapToGrid="0">
      <p:cViewPr varScale="1">
        <p:scale>
          <a:sx n="76" d="100"/>
          <a:sy n="76" d="100"/>
        </p:scale>
        <p:origin x="634" y="5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notesMaster" Target="notesMasters/notes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a:t>三种模型比较</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UserCF</c:v>
                </c:pt>
              </c:strCache>
            </c:strRef>
          </c:tx>
          <c:spPr>
            <a:ln w="28575" cap="rnd">
              <a:solidFill>
                <a:schemeClr val="accent1"/>
              </a:solidFill>
              <a:round/>
            </a:ln>
            <a:effectLst/>
          </c:spPr>
          <c:marker>
            <c:symbol val="none"/>
          </c:marker>
          <c:cat>
            <c:strRef>
              <c:f>Sheet1!$A$2:$A$5</c:f>
              <c:strCache>
                <c:ptCount val="3"/>
                <c:pt idx="0">
                  <c:v>准确率</c:v>
                </c:pt>
                <c:pt idx="1">
                  <c:v>召回率</c:v>
                </c:pt>
                <c:pt idx="2">
                  <c:v>覆盖率</c:v>
                </c:pt>
              </c:strCache>
            </c:strRef>
          </c:cat>
          <c:val>
            <c:numRef>
              <c:f>Sheet1!$B$2:$B$5</c:f>
              <c:numCache>
                <c:formatCode>General</c:formatCode>
                <c:ptCount val="4"/>
                <c:pt idx="0">
                  <c:v>5.33E-2</c:v>
                </c:pt>
                <c:pt idx="1">
                  <c:v>3.78E-2</c:v>
                </c:pt>
                <c:pt idx="2">
                  <c:v>0.21429999999999999</c:v>
                </c:pt>
              </c:numCache>
            </c:numRef>
          </c:val>
          <c:smooth val="0"/>
          <c:extLst>
            <c:ext xmlns:c16="http://schemas.microsoft.com/office/drawing/2014/chart" uri="{C3380CC4-5D6E-409C-BE32-E72D297353CC}">
              <c16:uniqueId val="{00000000-8713-404E-B93E-FA0565B6F564}"/>
            </c:ext>
          </c:extLst>
        </c:ser>
        <c:ser>
          <c:idx val="1"/>
          <c:order val="1"/>
          <c:tx>
            <c:strRef>
              <c:f>Sheet1!$C$1</c:f>
              <c:strCache>
                <c:ptCount val="1"/>
                <c:pt idx="0">
                  <c:v>UserCF+数据过滤</c:v>
                </c:pt>
              </c:strCache>
            </c:strRef>
          </c:tx>
          <c:spPr>
            <a:ln w="28575" cap="rnd">
              <a:solidFill>
                <a:schemeClr val="accent2"/>
              </a:solidFill>
              <a:round/>
            </a:ln>
            <a:effectLst/>
          </c:spPr>
          <c:marker>
            <c:symbol val="none"/>
          </c:marker>
          <c:cat>
            <c:strRef>
              <c:f>Sheet1!$A$2:$A$5</c:f>
              <c:strCache>
                <c:ptCount val="3"/>
                <c:pt idx="0">
                  <c:v>准确率</c:v>
                </c:pt>
                <c:pt idx="1">
                  <c:v>召回率</c:v>
                </c:pt>
                <c:pt idx="2">
                  <c:v>覆盖率</c:v>
                </c:pt>
              </c:strCache>
            </c:strRef>
          </c:cat>
          <c:val>
            <c:numRef>
              <c:f>Sheet1!$C$2:$C$5</c:f>
              <c:numCache>
                <c:formatCode>General</c:formatCode>
                <c:ptCount val="4"/>
                <c:pt idx="0">
                  <c:v>0.11269999999999999</c:v>
                </c:pt>
                <c:pt idx="1">
                  <c:v>6.3200000000000006E-2</c:v>
                </c:pt>
                <c:pt idx="2">
                  <c:v>0.16320000000000001</c:v>
                </c:pt>
              </c:numCache>
            </c:numRef>
          </c:val>
          <c:smooth val="0"/>
          <c:extLst>
            <c:ext xmlns:c16="http://schemas.microsoft.com/office/drawing/2014/chart" uri="{C3380CC4-5D6E-409C-BE32-E72D297353CC}">
              <c16:uniqueId val="{00000001-8713-404E-B93E-FA0565B6F564}"/>
            </c:ext>
          </c:extLst>
        </c:ser>
        <c:ser>
          <c:idx val="2"/>
          <c:order val="2"/>
          <c:tx>
            <c:strRef>
              <c:f>Sheet1!$D$1</c:f>
              <c:strCache>
                <c:ptCount val="1"/>
                <c:pt idx="0">
                  <c:v>ALS矩阵分解</c:v>
                </c:pt>
              </c:strCache>
            </c:strRef>
          </c:tx>
          <c:spPr>
            <a:ln w="28575" cap="rnd">
              <a:solidFill>
                <a:schemeClr val="accent3"/>
              </a:solidFill>
              <a:round/>
            </a:ln>
            <a:effectLst/>
          </c:spPr>
          <c:marker>
            <c:symbol val="none"/>
          </c:marker>
          <c:cat>
            <c:strRef>
              <c:f>Sheet1!$A$2:$A$5</c:f>
              <c:strCache>
                <c:ptCount val="3"/>
                <c:pt idx="0">
                  <c:v>准确率</c:v>
                </c:pt>
                <c:pt idx="1">
                  <c:v>召回率</c:v>
                </c:pt>
                <c:pt idx="2">
                  <c:v>覆盖率</c:v>
                </c:pt>
              </c:strCache>
            </c:strRef>
          </c:cat>
          <c:val>
            <c:numRef>
              <c:f>Sheet1!$D$2:$D$5</c:f>
              <c:numCache>
                <c:formatCode>General</c:formatCode>
                <c:ptCount val="4"/>
                <c:pt idx="0">
                  <c:v>0.18720000000000001</c:v>
                </c:pt>
                <c:pt idx="1">
                  <c:v>0.1045</c:v>
                </c:pt>
                <c:pt idx="2">
                  <c:v>0.12559999999999999</c:v>
                </c:pt>
              </c:numCache>
            </c:numRef>
          </c:val>
          <c:smooth val="0"/>
          <c:extLst>
            <c:ext xmlns:c16="http://schemas.microsoft.com/office/drawing/2014/chart" uri="{C3380CC4-5D6E-409C-BE32-E72D297353CC}">
              <c16:uniqueId val="{00000002-8713-404E-B93E-FA0565B6F564}"/>
            </c:ext>
          </c:extLst>
        </c:ser>
        <c:dLbls>
          <c:showLegendKey val="0"/>
          <c:showVal val="0"/>
          <c:showCatName val="0"/>
          <c:showSerName val="0"/>
          <c:showPercent val="0"/>
          <c:showBubbleSize val="0"/>
        </c:dLbls>
        <c:smooth val="0"/>
        <c:axId val="-1577000032"/>
        <c:axId val="-1577005472"/>
      </c:lineChart>
      <c:catAx>
        <c:axId val="-1577000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577005472"/>
        <c:crosses val="autoZero"/>
        <c:auto val="1"/>
        <c:lblAlgn val="ctr"/>
        <c:lblOffset val="100"/>
        <c:noMultiLvlLbl val="0"/>
      </c:catAx>
      <c:valAx>
        <c:axId val="-15770054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5770000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gradFill>
      <a:gsLst>
        <a:gs pos="0">
          <a:schemeClr val="accent2">
            <a:lumMod val="20000"/>
            <a:lumOff val="8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gif>
</file>

<file path=ppt/media/image11.png>
</file>

<file path=ppt/media/image12.PNG>
</file>

<file path=ppt/media/image13.PNG>
</file>

<file path=ppt/media/image14.PNG>
</file>

<file path=ppt/media/image15.PNG>
</file>

<file path=ppt/media/image16.PNG>
</file>

<file path=ppt/media/image17.PNG>
</file>

<file path=ppt/media/image3.gif>
</file>

<file path=ppt/media/image4.gif>
</file>

<file path=ppt/media/image5.gif>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2CF015-DC99-4D9F-8DB9-4E23C46C4070}" type="datetimeFigureOut">
              <a:rPr lang="zh-CN" altLang="en-US" smtClean="0"/>
              <a:t>2018/6/12</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7D82E0-857E-4B6D-954D-4A320C21048A}" type="slidenum">
              <a:rPr lang="zh-CN" altLang="en-US" smtClean="0"/>
              <a:t>‹#›</a:t>
            </a:fld>
            <a:endParaRPr lang="zh-CN" altLang="en-US"/>
          </a:p>
        </p:txBody>
      </p:sp>
    </p:spTree>
    <p:extLst>
      <p:ext uri="{BB962C8B-B14F-4D97-AF65-F5344CB8AC3E}">
        <p14:creationId xmlns:p14="http://schemas.microsoft.com/office/powerpoint/2010/main" val="2909088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a:t>
            </a:fld>
            <a:endParaRPr lang="zh-CN" altLang="en-US"/>
          </a:p>
        </p:txBody>
      </p:sp>
    </p:spTree>
    <p:extLst>
      <p:ext uri="{BB962C8B-B14F-4D97-AF65-F5344CB8AC3E}">
        <p14:creationId xmlns:p14="http://schemas.microsoft.com/office/powerpoint/2010/main" val="39504464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10</a:t>
            </a:fld>
            <a:endParaRPr lang="zh-CN" altLang="en-US"/>
          </a:p>
        </p:txBody>
      </p:sp>
    </p:spTree>
    <p:extLst>
      <p:ext uri="{BB962C8B-B14F-4D97-AF65-F5344CB8AC3E}">
        <p14:creationId xmlns:p14="http://schemas.microsoft.com/office/powerpoint/2010/main" val="368856002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11</a:t>
            </a:fld>
            <a:endParaRPr lang="zh-CN" altLang="en-US"/>
          </a:p>
        </p:txBody>
      </p:sp>
    </p:spTree>
    <p:extLst>
      <p:ext uri="{BB962C8B-B14F-4D97-AF65-F5344CB8AC3E}">
        <p14:creationId xmlns:p14="http://schemas.microsoft.com/office/powerpoint/2010/main" val="16774804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12</a:t>
            </a:fld>
            <a:endParaRPr lang="zh-CN" altLang="en-US"/>
          </a:p>
        </p:txBody>
      </p:sp>
    </p:spTree>
    <p:extLst>
      <p:ext uri="{BB962C8B-B14F-4D97-AF65-F5344CB8AC3E}">
        <p14:creationId xmlns:p14="http://schemas.microsoft.com/office/powerpoint/2010/main" val="16846278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13</a:t>
            </a:fld>
            <a:endParaRPr lang="zh-CN" altLang="en-US"/>
          </a:p>
        </p:txBody>
      </p:sp>
    </p:spTree>
    <p:extLst>
      <p:ext uri="{BB962C8B-B14F-4D97-AF65-F5344CB8AC3E}">
        <p14:creationId xmlns:p14="http://schemas.microsoft.com/office/powerpoint/2010/main" val="12820813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14</a:t>
            </a:fld>
            <a:endParaRPr lang="zh-CN" altLang="en-US"/>
          </a:p>
        </p:txBody>
      </p:sp>
    </p:spTree>
    <p:extLst>
      <p:ext uri="{BB962C8B-B14F-4D97-AF65-F5344CB8AC3E}">
        <p14:creationId xmlns:p14="http://schemas.microsoft.com/office/powerpoint/2010/main" val="35263630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15</a:t>
            </a:fld>
            <a:endParaRPr lang="zh-CN" altLang="en-US"/>
          </a:p>
        </p:txBody>
      </p:sp>
    </p:spTree>
    <p:extLst>
      <p:ext uri="{BB962C8B-B14F-4D97-AF65-F5344CB8AC3E}">
        <p14:creationId xmlns:p14="http://schemas.microsoft.com/office/powerpoint/2010/main" val="6667597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16</a:t>
            </a:fld>
            <a:endParaRPr lang="zh-CN" altLang="en-US"/>
          </a:p>
        </p:txBody>
      </p:sp>
    </p:spTree>
    <p:extLst>
      <p:ext uri="{BB962C8B-B14F-4D97-AF65-F5344CB8AC3E}">
        <p14:creationId xmlns:p14="http://schemas.microsoft.com/office/powerpoint/2010/main" val="34119629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17</a:t>
            </a:fld>
            <a:endParaRPr lang="zh-CN" altLang="en-US"/>
          </a:p>
        </p:txBody>
      </p:sp>
    </p:spTree>
    <p:extLst>
      <p:ext uri="{BB962C8B-B14F-4D97-AF65-F5344CB8AC3E}">
        <p14:creationId xmlns:p14="http://schemas.microsoft.com/office/powerpoint/2010/main" val="10249270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18</a:t>
            </a:fld>
            <a:endParaRPr lang="zh-CN" altLang="en-US"/>
          </a:p>
        </p:txBody>
      </p:sp>
    </p:spTree>
    <p:extLst>
      <p:ext uri="{BB962C8B-B14F-4D97-AF65-F5344CB8AC3E}">
        <p14:creationId xmlns:p14="http://schemas.microsoft.com/office/powerpoint/2010/main" val="33621230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19</a:t>
            </a:fld>
            <a:endParaRPr lang="zh-CN" altLang="en-US"/>
          </a:p>
        </p:txBody>
      </p:sp>
    </p:spTree>
    <p:extLst>
      <p:ext uri="{BB962C8B-B14F-4D97-AF65-F5344CB8AC3E}">
        <p14:creationId xmlns:p14="http://schemas.microsoft.com/office/powerpoint/2010/main" val="4131810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a:t>
            </a:fld>
            <a:endParaRPr lang="zh-CN" altLang="en-US"/>
          </a:p>
        </p:txBody>
      </p:sp>
    </p:spTree>
    <p:extLst>
      <p:ext uri="{BB962C8B-B14F-4D97-AF65-F5344CB8AC3E}">
        <p14:creationId xmlns:p14="http://schemas.microsoft.com/office/powerpoint/2010/main" val="399345182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20</a:t>
            </a:fld>
            <a:endParaRPr lang="zh-CN" altLang="en-US"/>
          </a:p>
        </p:txBody>
      </p:sp>
    </p:spTree>
    <p:extLst>
      <p:ext uri="{BB962C8B-B14F-4D97-AF65-F5344CB8AC3E}">
        <p14:creationId xmlns:p14="http://schemas.microsoft.com/office/powerpoint/2010/main" val="26204583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21</a:t>
            </a:fld>
            <a:endParaRPr lang="zh-CN" altLang="en-US"/>
          </a:p>
        </p:txBody>
      </p:sp>
    </p:spTree>
    <p:extLst>
      <p:ext uri="{BB962C8B-B14F-4D97-AF65-F5344CB8AC3E}">
        <p14:creationId xmlns:p14="http://schemas.microsoft.com/office/powerpoint/2010/main" val="260282917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22</a:t>
            </a:fld>
            <a:endParaRPr lang="zh-CN" altLang="en-US"/>
          </a:p>
        </p:txBody>
      </p:sp>
    </p:spTree>
    <p:extLst>
      <p:ext uri="{BB962C8B-B14F-4D97-AF65-F5344CB8AC3E}">
        <p14:creationId xmlns:p14="http://schemas.microsoft.com/office/powerpoint/2010/main" val="81767509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23</a:t>
            </a:fld>
            <a:endParaRPr lang="zh-CN" altLang="en-US"/>
          </a:p>
        </p:txBody>
      </p:sp>
    </p:spTree>
    <p:extLst>
      <p:ext uri="{BB962C8B-B14F-4D97-AF65-F5344CB8AC3E}">
        <p14:creationId xmlns:p14="http://schemas.microsoft.com/office/powerpoint/2010/main" val="35062225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24</a:t>
            </a:fld>
            <a:endParaRPr lang="zh-CN" altLang="en-US"/>
          </a:p>
        </p:txBody>
      </p:sp>
    </p:spTree>
    <p:extLst>
      <p:ext uri="{BB962C8B-B14F-4D97-AF65-F5344CB8AC3E}">
        <p14:creationId xmlns:p14="http://schemas.microsoft.com/office/powerpoint/2010/main" val="35551791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a:t>
            </a:fld>
            <a:endParaRPr lang="zh-CN" altLang="en-US"/>
          </a:p>
        </p:txBody>
      </p:sp>
    </p:spTree>
    <p:extLst>
      <p:ext uri="{BB962C8B-B14F-4D97-AF65-F5344CB8AC3E}">
        <p14:creationId xmlns:p14="http://schemas.microsoft.com/office/powerpoint/2010/main" val="40413268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4</a:t>
            </a:fld>
            <a:endParaRPr lang="zh-CN" altLang="en-US"/>
          </a:p>
        </p:txBody>
      </p:sp>
    </p:spTree>
    <p:extLst>
      <p:ext uri="{BB962C8B-B14F-4D97-AF65-F5344CB8AC3E}">
        <p14:creationId xmlns:p14="http://schemas.microsoft.com/office/powerpoint/2010/main" val="2676605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5</a:t>
            </a:fld>
            <a:endParaRPr lang="zh-CN" altLang="en-US"/>
          </a:p>
        </p:txBody>
      </p:sp>
    </p:spTree>
    <p:extLst>
      <p:ext uri="{BB962C8B-B14F-4D97-AF65-F5344CB8AC3E}">
        <p14:creationId xmlns:p14="http://schemas.microsoft.com/office/powerpoint/2010/main" val="37754701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6</a:t>
            </a:fld>
            <a:endParaRPr lang="zh-CN" altLang="en-US"/>
          </a:p>
        </p:txBody>
      </p:sp>
    </p:spTree>
    <p:extLst>
      <p:ext uri="{BB962C8B-B14F-4D97-AF65-F5344CB8AC3E}">
        <p14:creationId xmlns:p14="http://schemas.microsoft.com/office/powerpoint/2010/main" val="15028891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7</a:t>
            </a:fld>
            <a:endParaRPr lang="zh-CN" altLang="en-US"/>
          </a:p>
        </p:txBody>
      </p:sp>
    </p:spTree>
    <p:extLst>
      <p:ext uri="{BB962C8B-B14F-4D97-AF65-F5344CB8AC3E}">
        <p14:creationId xmlns:p14="http://schemas.microsoft.com/office/powerpoint/2010/main" val="24015845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8</a:t>
            </a:fld>
            <a:endParaRPr lang="zh-CN" altLang="en-US"/>
          </a:p>
        </p:txBody>
      </p:sp>
    </p:spTree>
    <p:extLst>
      <p:ext uri="{BB962C8B-B14F-4D97-AF65-F5344CB8AC3E}">
        <p14:creationId xmlns:p14="http://schemas.microsoft.com/office/powerpoint/2010/main" val="34000026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9</a:t>
            </a:fld>
            <a:endParaRPr lang="zh-CN" altLang="en-US"/>
          </a:p>
        </p:txBody>
      </p:sp>
    </p:spTree>
    <p:extLst>
      <p:ext uri="{BB962C8B-B14F-4D97-AF65-F5344CB8AC3E}">
        <p14:creationId xmlns:p14="http://schemas.microsoft.com/office/powerpoint/2010/main" val="34836745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639806739"/>
      </p:ext>
    </p:extLst>
  </p:cSld>
  <p:clrMapOvr>
    <a:masterClrMapping/>
  </p:clrMapOvr>
  <p:transition spd="slow" advTm="0">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20130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692323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368916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73049"/>
            <a:ext cx="3008313" cy="1162051"/>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605580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9"/>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775324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880691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9"/>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9"/>
            <a:ext cx="6019800" cy="5851525"/>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48944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1353961"/>
      </p:ext>
    </p:extLst>
  </p:cSld>
  <p:clrMapOvr>
    <a:masterClrMapping/>
  </p:clrMapOvr>
  <p:transition spd="slow" advTm="0">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cxnSp>
        <p:nvCxnSpPr>
          <p:cNvPr id="4" name="直接连接符 3"/>
          <p:cNvCxnSpPr/>
          <p:nvPr/>
        </p:nvCxnSpPr>
        <p:spPr>
          <a:xfrm>
            <a:off x="791652" y="995669"/>
            <a:ext cx="7560696"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450148" y="210018"/>
            <a:ext cx="649221" cy="785652"/>
            <a:chOff x="2139977" y="355789"/>
            <a:chExt cx="649221" cy="589239"/>
          </a:xfrm>
        </p:grpSpPr>
        <p:sp>
          <p:nvSpPr>
            <p:cNvPr id="6" name="六边形 5"/>
            <p:cNvSpPr>
              <a:spLocks noChangeAspect="1"/>
            </p:cNvSpPr>
            <p:nvPr/>
          </p:nvSpPr>
          <p:spPr>
            <a:xfrm rot="5400000">
              <a:off x="2169969" y="380409"/>
              <a:ext cx="589239" cy="540000"/>
            </a:xfrm>
            <a:prstGeom prst="hexagon">
              <a:avLst/>
            </a:prstGeom>
            <a:solidFill>
              <a:schemeClr val="accent2"/>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800" dirty="0"/>
            </a:p>
          </p:txBody>
        </p:sp>
        <p:sp>
          <p:nvSpPr>
            <p:cNvPr id="7" name="TextBox 6"/>
            <p:cNvSpPr txBox="1"/>
            <p:nvPr/>
          </p:nvSpPr>
          <p:spPr>
            <a:xfrm>
              <a:off x="2139977" y="496520"/>
              <a:ext cx="649221" cy="230833"/>
            </a:xfrm>
            <a:prstGeom prst="rect">
              <a:avLst/>
            </a:prstGeom>
            <a:noFill/>
          </p:spPr>
          <p:txBody>
            <a:bodyPr wrap="square" rtlCol="0">
              <a:spAutoFit/>
            </a:bodyPr>
            <a:lstStyle/>
            <a:p>
              <a:pPr algn="ctr"/>
              <a:r>
                <a:rPr lang="en-US" altLang="zh-CN" sz="1400" b="1" dirty="0">
                  <a:solidFill>
                    <a:schemeClr val="bg1"/>
                  </a:solidFill>
                  <a:effectLst/>
                </a:rPr>
                <a:t>LOGO</a:t>
              </a:r>
              <a:endParaRPr lang="zh-CN" altLang="en-US" sz="1400" b="1" dirty="0">
                <a:solidFill>
                  <a:schemeClr val="bg1"/>
                </a:solidFill>
                <a:effectLst/>
              </a:endParaRPr>
            </a:p>
          </p:txBody>
        </p:sp>
      </p:grpSp>
    </p:spTree>
    <p:extLst>
      <p:ext uri="{BB962C8B-B14F-4D97-AF65-F5344CB8AC3E}">
        <p14:creationId xmlns:p14="http://schemas.microsoft.com/office/powerpoint/2010/main" val="893514208"/>
      </p:ext>
    </p:extLst>
  </p:cSld>
  <p:clrMapOvr>
    <a:masterClrMapping/>
  </p:clrMapOvr>
  <p:transition spd="slow" advTm="0">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4" y="2130428"/>
            <a:ext cx="7772400" cy="1470025"/>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371606" y="3886201"/>
            <a:ext cx="6400800" cy="1752601"/>
          </a:xfrm>
          <a:prstGeom prst="rect">
            <a:avLst/>
          </a:prstGeom>
        </p:spPr>
        <p:txBody>
          <a:bodyPr/>
          <a:lstStyle>
            <a:lvl1pPr marL="0" indent="0" algn="ctr">
              <a:buNone/>
              <a:defRPr>
                <a:solidFill>
                  <a:schemeClr val="tx1">
                    <a:tint val="75000"/>
                  </a:schemeClr>
                </a:solidFill>
              </a:defRPr>
            </a:lvl1pPr>
            <a:lvl2pPr marL="467003" indent="0" algn="ctr">
              <a:buNone/>
              <a:defRPr>
                <a:solidFill>
                  <a:schemeClr val="tx1">
                    <a:tint val="75000"/>
                  </a:schemeClr>
                </a:solidFill>
              </a:defRPr>
            </a:lvl2pPr>
            <a:lvl3pPr marL="934007" indent="0" algn="ctr">
              <a:buNone/>
              <a:defRPr>
                <a:solidFill>
                  <a:schemeClr val="tx1">
                    <a:tint val="75000"/>
                  </a:schemeClr>
                </a:solidFill>
              </a:defRPr>
            </a:lvl3pPr>
            <a:lvl4pPr marL="1401010" indent="0" algn="ctr">
              <a:buNone/>
              <a:defRPr>
                <a:solidFill>
                  <a:schemeClr val="tx1">
                    <a:tint val="75000"/>
                  </a:schemeClr>
                </a:solidFill>
              </a:defRPr>
            </a:lvl4pPr>
            <a:lvl5pPr marL="1868014" indent="0" algn="ctr">
              <a:buNone/>
              <a:defRPr>
                <a:solidFill>
                  <a:schemeClr val="tx1">
                    <a:tint val="75000"/>
                  </a:schemeClr>
                </a:solidFill>
              </a:defRPr>
            </a:lvl5pPr>
            <a:lvl6pPr marL="2335018" indent="0" algn="ctr">
              <a:buNone/>
              <a:defRPr>
                <a:solidFill>
                  <a:schemeClr val="tx1">
                    <a:tint val="75000"/>
                  </a:schemeClr>
                </a:solidFill>
              </a:defRPr>
            </a:lvl6pPr>
            <a:lvl7pPr marL="2802021" indent="0" algn="ctr">
              <a:buNone/>
              <a:defRPr>
                <a:solidFill>
                  <a:schemeClr val="tx1">
                    <a:tint val="75000"/>
                  </a:schemeClr>
                </a:solidFill>
              </a:defRPr>
            </a:lvl7pPr>
            <a:lvl8pPr marL="3269025" indent="0" algn="ctr">
              <a:buNone/>
              <a:defRPr>
                <a:solidFill>
                  <a:schemeClr val="tx1">
                    <a:tint val="75000"/>
                  </a:schemeClr>
                </a:solidFill>
              </a:defRPr>
            </a:lvl8pPr>
            <a:lvl9pPr marL="3736028"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a:xfrm>
            <a:off x="457201" y="6356358"/>
            <a:ext cx="2133600" cy="365124"/>
          </a:xfrm>
          <a:prstGeom prst="rect">
            <a:avLst/>
          </a:prstGeom>
        </p:spPr>
        <p:txBody>
          <a:bodyPr/>
          <a:lstStyle/>
          <a:p>
            <a:fld id="{AA9DEA7D-37C7-4F58-B5FB-1C5A7A96140B}" type="datetimeFigureOut">
              <a:rPr lang="zh-CN" altLang="en-US" smtClean="0"/>
              <a:t>2018/6/12</a:t>
            </a:fld>
            <a:endParaRPr lang="zh-CN" altLang="en-US"/>
          </a:p>
        </p:txBody>
      </p:sp>
      <p:sp>
        <p:nvSpPr>
          <p:cNvPr id="5" name="页脚占位符 4"/>
          <p:cNvSpPr>
            <a:spLocks noGrp="1"/>
          </p:cNvSpPr>
          <p:nvPr>
            <p:ph type="ftr" sz="quarter" idx="11"/>
          </p:nvPr>
        </p:nvSpPr>
        <p:spPr>
          <a:xfrm>
            <a:off x="3124206" y="6356358"/>
            <a:ext cx="2895600" cy="36512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6356358"/>
            <a:ext cx="2133600" cy="365124"/>
          </a:xfrm>
          <a:prstGeom prst="rect">
            <a:avLst/>
          </a:prstGeom>
        </p:spPr>
        <p:txBody>
          <a:bodyPr/>
          <a:lstStyle/>
          <a:p>
            <a:fld id="{A15EFEC3-07F2-4673-B679-8F04AAB6C298}" type="slidenum">
              <a:rPr lang="zh-CN" altLang="en-US" smtClean="0"/>
              <a:t>‹#›</a:t>
            </a:fld>
            <a:endParaRPr lang="zh-CN" altLang="en-US"/>
          </a:p>
        </p:txBody>
      </p:sp>
    </p:spTree>
    <p:extLst>
      <p:ext uri="{BB962C8B-B14F-4D97-AF65-F5344CB8AC3E}">
        <p14:creationId xmlns:p14="http://schemas.microsoft.com/office/powerpoint/2010/main" val="2998903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idx="1"/>
          </p:nvPr>
        </p:nvSpPr>
        <p:spPr/>
        <p:txBody>
          <a:bodyPr/>
          <a:lstStyle>
            <a:lvl5pPr latinLnBrk="0">
              <a:defRPr lang="zh-CN"/>
            </a:lvl5pPr>
            <a:lvl6pPr latinLnBrk="0">
              <a:defRPr lang="zh-CN"/>
            </a:lvl6pPr>
            <a:lvl7pPr latinLnBrk="0">
              <a:defRPr lang="zh-CN" baseline="0"/>
            </a:lvl7pPr>
            <a:lvl8pPr latinLnBrk="0">
              <a:defRPr lang="zh-CN" baseline="0"/>
            </a:lvl8pPr>
            <a:lvl9pPr latinLnBrk="0">
              <a:defRPr lang="zh-CN" baseline="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日期占位符 3"/>
          <p:cNvSpPr>
            <a:spLocks noGrp="1"/>
          </p:cNvSpPr>
          <p:nvPr>
            <p:ph type="dt" sz="half" idx="10"/>
          </p:nvPr>
        </p:nvSpPr>
        <p:spPr/>
        <p:txBody>
          <a:bodyPr/>
          <a:lstStyle/>
          <a:p>
            <a:fld id="{AA9DEA7D-37C7-4F58-B5FB-1C5A7A96140B}" type="datetimeFigureOut">
              <a:rPr lang="zh-CN" altLang="en-US" smtClean="0"/>
              <a:t>2018/6/12</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幻灯片编号占位符 5"/>
          <p:cNvSpPr>
            <a:spLocks noGrp="1"/>
          </p:cNvSpPr>
          <p:nvPr>
            <p:ph type="sldNum" sz="quarter" idx="12"/>
          </p:nvPr>
        </p:nvSpPr>
        <p:spPr/>
        <p:txBody>
          <a:bodyPr/>
          <a:lstStyle/>
          <a:p>
            <a:fld id="{A15EFEC3-07F2-4673-B679-8F04AAB6C298}" type="slidenum">
              <a:rPr lang="zh-CN" altLang="en-US" smtClean="0"/>
              <a:t>‹#›</a:t>
            </a:fld>
            <a:endParaRPr lang="zh-CN" altLang="en-US"/>
          </a:p>
        </p:txBody>
      </p:sp>
    </p:spTree>
    <p:extLst>
      <p:ext uri="{BB962C8B-B14F-4D97-AF65-F5344CB8AC3E}">
        <p14:creationId xmlns:p14="http://schemas.microsoft.com/office/powerpoint/2010/main" val="101902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6"/>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4550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98311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1"/>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28483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410112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70432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Lst>
  <p:transition spd="slow" advTm="0">
    <p:cove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solidFill>
                  <a:prstClr val="black">
                    <a:tint val="75000"/>
                  </a:prstClr>
                </a:solidFill>
              </a:rPr>
              <a:pPr/>
              <a:t>2018/6/12</a:t>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2209994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5.xml"/><Relationship Id="rId4" Type="http://schemas.openxmlformats.org/officeDocument/2006/relationships/image" Target="../media/image11.png"/></Relationships>
</file>

<file path=ppt/slides/_rels/slide17.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8.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1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9.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21.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梯形 6"/>
          <p:cNvSpPr/>
          <p:nvPr/>
        </p:nvSpPr>
        <p:spPr>
          <a:xfrm>
            <a:off x="3250407" y="3750469"/>
            <a:ext cx="2643188" cy="528638"/>
          </a:xfrm>
          <a:prstGeom prst="trapezoid">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矩形 3"/>
          <p:cNvSpPr/>
          <p:nvPr/>
        </p:nvSpPr>
        <p:spPr>
          <a:xfrm>
            <a:off x="0" y="4036220"/>
            <a:ext cx="9144000" cy="1964531"/>
          </a:xfrm>
          <a:prstGeom prst="rect">
            <a:avLst/>
          </a:prstGeom>
          <a:solidFill>
            <a:srgbClr val="1F48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梯形 4"/>
          <p:cNvSpPr/>
          <p:nvPr/>
        </p:nvSpPr>
        <p:spPr>
          <a:xfrm flipV="1">
            <a:off x="3377313" y="3750470"/>
            <a:ext cx="2389374" cy="614363"/>
          </a:xfrm>
          <a:prstGeom prst="trapezoid">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p:cNvGrpSpPr>
            <a:grpSpLocks noChangeAspect="1"/>
          </p:cNvGrpSpPr>
          <p:nvPr/>
        </p:nvGrpSpPr>
        <p:grpSpPr>
          <a:xfrm>
            <a:off x="3811836" y="1700080"/>
            <a:ext cx="1520326" cy="1053000"/>
            <a:chOff x="10507663" y="6684963"/>
            <a:chExt cx="795338" cy="550863"/>
          </a:xfrm>
          <a:solidFill>
            <a:srgbClr val="1F487C"/>
          </a:solidFill>
        </p:grpSpPr>
        <p:sp>
          <p:nvSpPr>
            <p:cNvPr id="8" name="Freeform 899"/>
            <p:cNvSpPr>
              <a:spLocks noEditPoints="1"/>
            </p:cNvSpPr>
            <p:nvPr/>
          </p:nvSpPr>
          <p:spPr bwMode="auto">
            <a:xfrm>
              <a:off x="10507663" y="6800851"/>
              <a:ext cx="795338" cy="398463"/>
            </a:xfrm>
            <a:custGeom>
              <a:avLst/>
              <a:gdLst>
                <a:gd name="T0" fmla="*/ 71 w 212"/>
                <a:gd name="T1" fmla="*/ 17 h 106"/>
                <a:gd name="T2" fmla="*/ 70 w 212"/>
                <a:gd name="T3" fmla="*/ 8 h 106"/>
                <a:gd name="T4" fmla="*/ 65 w 212"/>
                <a:gd name="T5" fmla="*/ 6 h 106"/>
                <a:gd name="T6" fmla="*/ 34 w 212"/>
                <a:gd name="T7" fmla="*/ 33 h 106"/>
                <a:gd name="T8" fmla="*/ 36 w 212"/>
                <a:gd name="T9" fmla="*/ 50 h 106"/>
                <a:gd name="T10" fmla="*/ 39 w 212"/>
                <a:gd name="T11" fmla="*/ 60 h 106"/>
                <a:gd name="T12" fmla="*/ 39 w 212"/>
                <a:gd name="T13" fmla="*/ 65 h 106"/>
                <a:gd name="T14" fmla="*/ 30 w 212"/>
                <a:gd name="T15" fmla="*/ 74 h 106"/>
                <a:gd name="T16" fmla="*/ 1 w 212"/>
                <a:gd name="T17" fmla="*/ 89 h 106"/>
                <a:gd name="T18" fmla="*/ 25 w 212"/>
                <a:gd name="T19" fmla="*/ 106 h 106"/>
                <a:gd name="T20" fmla="*/ 25 w 212"/>
                <a:gd name="T21" fmla="*/ 93 h 106"/>
                <a:gd name="T22" fmla="*/ 25 w 212"/>
                <a:gd name="T23" fmla="*/ 91 h 106"/>
                <a:gd name="T24" fmla="*/ 46 w 212"/>
                <a:gd name="T25" fmla="*/ 76 h 106"/>
                <a:gd name="T26" fmla="*/ 69 w 212"/>
                <a:gd name="T27" fmla="*/ 67 h 106"/>
                <a:gd name="T28" fmla="*/ 66 w 212"/>
                <a:gd name="T29" fmla="*/ 65 h 106"/>
                <a:gd name="T30" fmla="*/ 70 w 212"/>
                <a:gd name="T31" fmla="*/ 52 h 106"/>
                <a:gd name="T32" fmla="*/ 75 w 212"/>
                <a:gd name="T33" fmla="*/ 45 h 106"/>
                <a:gd name="T34" fmla="*/ 70 w 212"/>
                <a:gd name="T35" fmla="*/ 24 h 106"/>
                <a:gd name="T36" fmla="*/ 211 w 212"/>
                <a:gd name="T37" fmla="*/ 89 h 106"/>
                <a:gd name="T38" fmla="*/ 182 w 212"/>
                <a:gd name="T39" fmla="*/ 74 h 106"/>
                <a:gd name="T40" fmla="*/ 173 w 212"/>
                <a:gd name="T41" fmla="*/ 65 h 106"/>
                <a:gd name="T42" fmla="*/ 173 w 212"/>
                <a:gd name="T43" fmla="*/ 59 h 106"/>
                <a:gd name="T44" fmla="*/ 177 w 212"/>
                <a:gd name="T45" fmla="*/ 49 h 106"/>
                <a:gd name="T46" fmla="*/ 178 w 212"/>
                <a:gd name="T47" fmla="*/ 37 h 106"/>
                <a:gd name="T48" fmla="*/ 178 w 212"/>
                <a:gd name="T49" fmla="*/ 23 h 106"/>
                <a:gd name="T50" fmla="*/ 174 w 212"/>
                <a:gd name="T51" fmla="*/ 8 h 106"/>
                <a:gd name="T52" fmla="*/ 168 w 212"/>
                <a:gd name="T53" fmla="*/ 6 h 106"/>
                <a:gd name="T54" fmla="*/ 139 w 212"/>
                <a:gd name="T55" fmla="*/ 12 h 106"/>
                <a:gd name="T56" fmla="*/ 139 w 212"/>
                <a:gd name="T57" fmla="*/ 15 h 106"/>
                <a:gd name="T58" fmla="*/ 140 w 212"/>
                <a:gd name="T59" fmla="*/ 17 h 106"/>
                <a:gd name="T60" fmla="*/ 138 w 212"/>
                <a:gd name="T61" fmla="*/ 41 h 106"/>
                <a:gd name="T62" fmla="*/ 139 w 212"/>
                <a:gd name="T63" fmla="*/ 50 h 106"/>
                <a:gd name="T64" fmla="*/ 142 w 212"/>
                <a:gd name="T65" fmla="*/ 60 h 106"/>
                <a:gd name="T66" fmla="*/ 143 w 212"/>
                <a:gd name="T67" fmla="*/ 65 h 106"/>
                <a:gd name="T68" fmla="*/ 156 w 212"/>
                <a:gd name="T69" fmla="*/ 72 h 106"/>
                <a:gd name="T70" fmla="*/ 170 w 212"/>
                <a:gd name="T71" fmla="*/ 78 h 106"/>
                <a:gd name="T72" fmla="*/ 187 w 212"/>
                <a:gd name="T73" fmla="*/ 92 h 106"/>
                <a:gd name="T74" fmla="*/ 187 w 212"/>
                <a:gd name="T75" fmla="*/ 101 h 106"/>
                <a:gd name="T76" fmla="*/ 212 w 212"/>
                <a:gd name="T7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2" h="106">
                  <a:moveTo>
                    <a:pt x="69" y="22"/>
                  </a:moveTo>
                  <a:cubicBezTo>
                    <a:pt x="69" y="20"/>
                    <a:pt x="70" y="18"/>
                    <a:pt x="71" y="17"/>
                  </a:cubicBezTo>
                  <a:cubicBezTo>
                    <a:pt x="71" y="16"/>
                    <a:pt x="71" y="16"/>
                    <a:pt x="71" y="16"/>
                  </a:cubicBezTo>
                  <a:cubicBezTo>
                    <a:pt x="71" y="13"/>
                    <a:pt x="70" y="11"/>
                    <a:pt x="70" y="8"/>
                  </a:cubicBezTo>
                  <a:cubicBezTo>
                    <a:pt x="67" y="8"/>
                    <a:pt x="67" y="8"/>
                    <a:pt x="67" y="8"/>
                  </a:cubicBezTo>
                  <a:cubicBezTo>
                    <a:pt x="65" y="6"/>
                    <a:pt x="65" y="6"/>
                    <a:pt x="65" y="6"/>
                  </a:cubicBezTo>
                  <a:cubicBezTo>
                    <a:pt x="56" y="0"/>
                    <a:pt x="47" y="4"/>
                    <a:pt x="42" y="6"/>
                  </a:cubicBezTo>
                  <a:cubicBezTo>
                    <a:pt x="35" y="8"/>
                    <a:pt x="30" y="18"/>
                    <a:pt x="34" y="33"/>
                  </a:cubicBezTo>
                  <a:cubicBezTo>
                    <a:pt x="34" y="36"/>
                    <a:pt x="32" y="37"/>
                    <a:pt x="32" y="38"/>
                  </a:cubicBezTo>
                  <a:cubicBezTo>
                    <a:pt x="33" y="41"/>
                    <a:pt x="33" y="49"/>
                    <a:pt x="36" y="50"/>
                  </a:cubicBezTo>
                  <a:cubicBezTo>
                    <a:pt x="36" y="51"/>
                    <a:pt x="38" y="51"/>
                    <a:pt x="38" y="51"/>
                  </a:cubicBezTo>
                  <a:cubicBezTo>
                    <a:pt x="38" y="54"/>
                    <a:pt x="38" y="57"/>
                    <a:pt x="39" y="60"/>
                  </a:cubicBezTo>
                  <a:cubicBezTo>
                    <a:pt x="39" y="62"/>
                    <a:pt x="41" y="62"/>
                    <a:pt x="42" y="65"/>
                  </a:cubicBezTo>
                  <a:cubicBezTo>
                    <a:pt x="39" y="65"/>
                    <a:pt x="39" y="65"/>
                    <a:pt x="39" y="65"/>
                  </a:cubicBezTo>
                  <a:cubicBezTo>
                    <a:pt x="38" y="67"/>
                    <a:pt x="37" y="72"/>
                    <a:pt x="35" y="73"/>
                  </a:cubicBezTo>
                  <a:cubicBezTo>
                    <a:pt x="33" y="73"/>
                    <a:pt x="32" y="74"/>
                    <a:pt x="30" y="74"/>
                  </a:cubicBezTo>
                  <a:cubicBezTo>
                    <a:pt x="25" y="76"/>
                    <a:pt x="19" y="79"/>
                    <a:pt x="13" y="81"/>
                  </a:cubicBezTo>
                  <a:cubicBezTo>
                    <a:pt x="8" y="83"/>
                    <a:pt x="2" y="84"/>
                    <a:pt x="1" y="89"/>
                  </a:cubicBezTo>
                  <a:cubicBezTo>
                    <a:pt x="1" y="93"/>
                    <a:pt x="0" y="101"/>
                    <a:pt x="0" y="106"/>
                  </a:cubicBezTo>
                  <a:cubicBezTo>
                    <a:pt x="25" y="106"/>
                    <a:pt x="25" y="106"/>
                    <a:pt x="25" y="106"/>
                  </a:cubicBezTo>
                  <a:cubicBezTo>
                    <a:pt x="25" y="104"/>
                    <a:pt x="25" y="103"/>
                    <a:pt x="25" y="101"/>
                  </a:cubicBezTo>
                  <a:cubicBezTo>
                    <a:pt x="25" y="98"/>
                    <a:pt x="25" y="95"/>
                    <a:pt x="25" y="93"/>
                  </a:cubicBezTo>
                  <a:cubicBezTo>
                    <a:pt x="25" y="92"/>
                    <a:pt x="25" y="92"/>
                    <a:pt x="25" y="92"/>
                  </a:cubicBezTo>
                  <a:cubicBezTo>
                    <a:pt x="25" y="91"/>
                    <a:pt x="25" y="91"/>
                    <a:pt x="25" y="91"/>
                  </a:cubicBezTo>
                  <a:cubicBezTo>
                    <a:pt x="28" y="83"/>
                    <a:pt x="36" y="80"/>
                    <a:pt x="42" y="78"/>
                  </a:cubicBezTo>
                  <a:cubicBezTo>
                    <a:pt x="44" y="77"/>
                    <a:pt x="45" y="77"/>
                    <a:pt x="46" y="76"/>
                  </a:cubicBezTo>
                  <a:cubicBezTo>
                    <a:pt x="49" y="75"/>
                    <a:pt x="53" y="74"/>
                    <a:pt x="56" y="72"/>
                  </a:cubicBezTo>
                  <a:cubicBezTo>
                    <a:pt x="60" y="70"/>
                    <a:pt x="65" y="68"/>
                    <a:pt x="69" y="67"/>
                  </a:cubicBezTo>
                  <a:cubicBezTo>
                    <a:pt x="69" y="66"/>
                    <a:pt x="69" y="66"/>
                    <a:pt x="69" y="65"/>
                  </a:cubicBezTo>
                  <a:cubicBezTo>
                    <a:pt x="68" y="65"/>
                    <a:pt x="67" y="65"/>
                    <a:pt x="66" y="65"/>
                  </a:cubicBezTo>
                  <a:cubicBezTo>
                    <a:pt x="66" y="62"/>
                    <a:pt x="68" y="61"/>
                    <a:pt x="69" y="59"/>
                  </a:cubicBezTo>
                  <a:cubicBezTo>
                    <a:pt x="70" y="57"/>
                    <a:pt x="69" y="54"/>
                    <a:pt x="70" y="52"/>
                  </a:cubicBezTo>
                  <a:cubicBezTo>
                    <a:pt x="71" y="51"/>
                    <a:pt x="73" y="50"/>
                    <a:pt x="73" y="49"/>
                  </a:cubicBezTo>
                  <a:cubicBezTo>
                    <a:pt x="74" y="48"/>
                    <a:pt x="75" y="46"/>
                    <a:pt x="75" y="45"/>
                  </a:cubicBezTo>
                  <a:cubicBezTo>
                    <a:pt x="75" y="44"/>
                    <a:pt x="75" y="43"/>
                    <a:pt x="75" y="43"/>
                  </a:cubicBezTo>
                  <a:cubicBezTo>
                    <a:pt x="71" y="38"/>
                    <a:pt x="70" y="30"/>
                    <a:pt x="70" y="24"/>
                  </a:cubicBezTo>
                  <a:cubicBezTo>
                    <a:pt x="70" y="23"/>
                    <a:pt x="70" y="23"/>
                    <a:pt x="69" y="22"/>
                  </a:cubicBezTo>
                  <a:close/>
                  <a:moveTo>
                    <a:pt x="211" y="89"/>
                  </a:moveTo>
                  <a:cubicBezTo>
                    <a:pt x="210" y="84"/>
                    <a:pt x="204" y="83"/>
                    <a:pt x="199" y="81"/>
                  </a:cubicBezTo>
                  <a:cubicBezTo>
                    <a:pt x="193" y="79"/>
                    <a:pt x="187" y="76"/>
                    <a:pt x="182" y="74"/>
                  </a:cubicBezTo>
                  <a:cubicBezTo>
                    <a:pt x="180" y="74"/>
                    <a:pt x="179" y="73"/>
                    <a:pt x="177" y="73"/>
                  </a:cubicBezTo>
                  <a:cubicBezTo>
                    <a:pt x="175" y="72"/>
                    <a:pt x="174" y="67"/>
                    <a:pt x="173" y="65"/>
                  </a:cubicBezTo>
                  <a:cubicBezTo>
                    <a:pt x="172" y="65"/>
                    <a:pt x="171" y="65"/>
                    <a:pt x="170" y="65"/>
                  </a:cubicBezTo>
                  <a:cubicBezTo>
                    <a:pt x="170" y="62"/>
                    <a:pt x="172" y="61"/>
                    <a:pt x="173" y="59"/>
                  </a:cubicBezTo>
                  <a:cubicBezTo>
                    <a:pt x="173" y="57"/>
                    <a:pt x="173" y="54"/>
                    <a:pt x="174" y="52"/>
                  </a:cubicBezTo>
                  <a:cubicBezTo>
                    <a:pt x="175" y="51"/>
                    <a:pt x="176" y="50"/>
                    <a:pt x="177" y="49"/>
                  </a:cubicBezTo>
                  <a:cubicBezTo>
                    <a:pt x="178" y="48"/>
                    <a:pt x="178" y="46"/>
                    <a:pt x="179" y="45"/>
                  </a:cubicBezTo>
                  <a:cubicBezTo>
                    <a:pt x="179" y="43"/>
                    <a:pt x="180" y="39"/>
                    <a:pt x="178" y="37"/>
                  </a:cubicBezTo>
                  <a:cubicBezTo>
                    <a:pt x="178" y="35"/>
                    <a:pt x="177" y="35"/>
                    <a:pt x="177" y="34"/>
                  </a:cubicBezTo>
                  <a:cubicBezTo>
                    <a:pt x="177" y="31"/>
                    <a:pt x="178" y="25"/>
                    <a:pt x="178" y="23"/>
                  </a:cubicBezTo>
                  <a:cubicBezTo>
                    <a:pt x="178" y="20"/>
                    <a:pt x="178" y="16"/>
                    <a:pt x="177" y="13"/>
                  </a:cubicBezTo>
                  <a:cubicBezTo>
                    <a:pt x="177" y="13"/>
                    <a:pt x="176" y="9"/>
                    <a:pt x="174" y="8"/>
                  </a:cubicBezTo>
                  <a:cubicBezTo>
                    <a:pt x="171" y="8"/>
                    <a:pt x="171" y="8"/>
                    <a:pt x="171" y="8"/>
                  </a:cubicBezTo>
                  <a:cubicBezTo>
                    <a:pt x="168" y="6"/>
                    <a:pt x="168" y="6"/>
                    <a:pt x="168" y="6"/>
                  </a:cubicBezTo>
                  <a:cubicBezTo>
                    <a:pt x="160" y="0"/>
                    <a:pt x="151" y="4"/>
                    <a:pt x="146" y="6"/>
                  </a:cubicBezTo>
                  <a:cubicBezTo>
                    <a:pt x="143" y="7"/>
                    <a:pt x="141" y="9"/>
                    <a:pt x="139" y="12"/>
                  </a:cubicBezTo>
                  <a:cubicBezTo>
                    <a:pt x="139" y="13"/>
                    <a:pt x="139" y="14"/>
                    <a:pt x="139" y="14"/>
                  </a:cubicBezTo>
                  <a:cubicBezTo>
                    <a:pt x="139" y="15"/>
                    <a:pt x="139" y="15"/>
                    <a:pt x="139" y="15"/>
                  </a:cubicBezTo>
                  <a:cubicBezTo>
                    <a:pt x="139" y="15"/>
                    <a:pt x="139" y="15"/>
                    <a:pt x="139" y="15"/>
                  </a:cubicBezTo>
                  <a:cubicBezTo>
                    <a:pt x="140" y="16"/>
                    <a:pt x="140" y="16"/>
                    <a:pt x="140" y="17"/>
                  </a:cubicBezTo>
                  <a:cubicBezTo>
                    <a:pt x="143" y="22"/>
                    <a:pt x="142" y="28"/>
                    <a:pt x="141" y="32"/>
                  </a:cubicBezTo>
                  <a:cubicBezTo>
                    <a:pt x="141" y="34"/>
                    <a:pt x="140" y="38"/>
                    <a:pt x="138" y="41"/>
                  </a:cubicBezTo>
                  <a:cubicBezTo>
                    <a:pt x="137" y="41"/>
                    <a:pt x="137" y="42"/>
                    <a:pt x="136" y="42"/>
                  </a:cubicBezTo>
                  <a:cubicBezTo>
                    <a:pt x="137" y="46"/>
                    <a:pt x="137" y="49"/>
                    <a:pt x="139" y="50"/>
                  </a:cubicBezTo>
                  <a:cubicBezTo>
                    <a:pt x="140" y="51"/>
                    <a:pt x="142" y="51"/>
                    <a:pt x="142" y="51"/>
                  </a:cubicBezTo>
                  <a:cubicBezTo>
                    <a:pt x="142" y="54"/>
                    <a:pt x="142" y="57"/>
                    <a:pt x="142" y="60"/>
                  </a:cubicBezTo>
                  <a:cubicBezTo>
                    <a:pt x="143" y="62"/>
                    <a:pt x="145" y="62"/>
                    <a:pt x="145" y="65"/>
                  </a:cubicBezTo>
                  <a:cubicBezTo>
                    <a:pt x="143" y="65"/>
                    <a:pt x="143" y="65"/>
                    <a:pt x="143" y="65"/>
                  </a:cubicBezTo>
                  <a:cubicBezTo>
                    <a:pt x="143" y="66"/>
                    <a:pt x="143" y="66"/>
                    <a:pt x="143" y="67"/>
                  </a:cubicBezTo>
                  <a:cubicBezTo>
                    <a:pt x="147" y="68"/>
                    <a:pt x="152" y="70"/>
                    <a:pt x="156" y="72"/>
                  </a:cubicBezTo>
                  <a:cubicBezTo>
                    <a:pt x="160" y="74"/>
                    <a:pt x="163" y="75"/>
                    <a:pt x="166" y="76"/>
                  </a:cubicBezTo>
                  <a:cubicBezTo>
                    <a:pt x="167" y="77"/>
                    <a:pt x="168" y="77"/>
                    <a:pt x="170" y="78"/>
                  </a:cubicBezTo>
                  <a:cubicBezTo>
                    <a:pt x="176" y="80"/>
                    <a:pt x="184" y="83"/>
                    <a:pt x="187" y="91"/>
                  </a:cubicBezTo>
                  <a:cubicBezTo>
                    <a:pt x="187" y="92"/>
                    <a:pt x="187" y="92"/>
                    <a:pt x="187" y="92"/>
                  </a:cubicBezTo>
                  <a:cubicBezTo>
                    <a:pt x="187" y="93"/>
                    <a:pt x="187" y="93"/>
                    <a:pt x="187" y="93"/>
                  </a:cubicBezTo>
                  <a:cubicBezTo>
                    <a:pt x="187" y="95"/>
                    <a:pt x="187" y="98"/>
                    <a:pt x="187" y="101"/>
                  </a:cubicBezTo>
                  <a:cubicBezTo>
                    <a:pt x="187" y="103"/>
                    <a:pt x="187" y="104"/>
                    <a:pt x="187" y="106"/>
                  </a:cubicBezTo>
                  <a:cubicBezTo>
                    <a:pt x="212" y="106"/>
                    <a:pt x="212" y="106"/>
                    <a:pt x="212" y="106"/>
                  </a:cubicBezTo>
                  <a:cubicBezTo>
                    <a:pt x="212" y="101"/>
                    <a:pt x="211" y="93"/>
                    <a:pt x="211"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9" name="Freeform 900"/>
            <p:cNvSpPr>
              <a:spLocks/>
            </p:cNvSpPr>
            <p:nvPr/>
          </p:nvSpPr>
          <p:spPr bwMode="auto">
            <a:xfrm>
              <a:off x="10623550" y="6684963"/>
              <a:ext cx="563563" cy="550863"/>
            </a:xfrm>
            <a:custGeom>
              <a:avLst/>
              <a:gdLst>
                <a:gd name="T0" fmla="*/ 102 w 150"/>
                <a:gd name="T1" fmla="*/ 17 h 147"/>
                <a:gd name="T2" fmla="*/ 103 w 150"/>
                <a:gd name="T3" fmla="*/ 32 h 147"/>
                <a:gd name="T4" fmla="*/ 102 w 150"/>
                <a:gd name="T5" fmla="*/ 46 h 147"/>
                <a:gd name="T6" fmla="*/ 104 w 150"/>
                <a:gd name="T7" fmla="*/ 50 h 147"/>
                <a:gd name="T8" fmla="*/ 104 w 150"/>
                <a:gd name="T9" fmla="*/ 62 h 147"/>
                <a:gd name="T10" fmla="*/ 102 w 150"/>
                <a:gd name="T11" fmla="*/ 68 h 147"/>
                <a:gd name="T12" fmla="*/ 97 w 150"/>
                <a:gd name="T13" fmla="*/ 72 h 147"/>
                <a:gd name="T14" fmla="*/ 96 w 150"/>
                <a:gd name="T15" fmla="*/ 82 h 147"/>
                <a:gd name="T16" fmla="*/ 92 w 150"/>
                <a:gd name="T17" fmla="*/ 90 h 147"/>
                <a:gd name="T18" fmla="*/ 96 w 150"/>
                <a:gd name="T19" fmla="*/ 90 h 147"/>
                <a:gd name="T20" fmla="*/ 102 w 150"/>
                <a:gd name="T21" fmla="*/ 101 h 147"/>
                <a:gd name="T22" fmla="*/ 109 w 150"/>
                <a:gd name="T23" fmla="*/ 103 h 147"/>
                <a:gd name="T24" fmla="*/ 132 w 150"/>
                <a:gd name="T25" fmla="*/ 113 h 147"/>
                <a:gd name="T26" fmla="*/ 150 w 150"/>
                <a:gd name="T27" fmla="*/ 124 h 147"/>
                <a:gd name="T28" fmla="*/ 150 w 150"/>
                <a:gd name="T29" fmla="*/ 147 h 147"/>
                <a:gd name="T30" fmla="*/ 0 w 150"/>
                <a:gd name="T31" fmla="*/ 147 h 147"/>
                <a:gd name="T32" fmla="*/ 0 w 150"/>
                <a:gd name="T33" fmla="*/ 124 h 147"/>
                <a:gd name="T34" fmla="*/ 18 w 150"/>
                <a:gd name="T35" fmla="*/ 113 h 147"/>
                <a:gd name="T36" fmla="*/ 41 w 150"/>
                <a:gd name="T37" fmla="*/ 103 h 147"/>
                <a:gd name="T38" fmla="*/ 48 w 150"/>
                <a:gd name="T39" fmla="*/ 101 h 147"/>
                <a:gd name="T40" fmla="*/ 54 w 150"/>
                <a:gd name="T41" fmla="*/ 90 h 147"/>
                <a:gd name="T42" fmla="*/ 57 w 150"/>
                <a:gd name="T43" fmla="*/ 90 h 147"/>
                <a:gd name="T44" fmla="*/ 53 w 150"/>
                <a:gd name="T45" fmla="*/ 83 h 147"/>
                <a:gd name="T46" fmla="*/ 52 w 150"/>
                <a:gd name="T47" fmla="*/ 70 h 147"/>
                <a:gd name="T48" fmla="*/ 49 w 150"/>
                <a:gd name="T49" fmla="*/ 70 h 147"/>
                <a:gd name="T50" fmla="*/ 44 w 150"/>
                <a:gd name="T51" fmla="*/ 53 h 147"/>
                <a:gd name="T52" fmla="*/ 46 w 150"/>
                <a:gd name="T53" fmla="*/ 46 h 147"/>
                <a:gd name="T54" fmla="*/ 58 w 150"/>
                <a:gd name="T55" fmla="*/ 7 h 147"/>
                <a:gd name="T56" fmla="*/ 90 w 150"/>
                <a:gd name="T57" fmla="*/ 7 h 147"/>
                <a:gd name="T58" fmla="*/ 93 w 150"/>
                <a:gd name="T59" fmla="*/ 10 h 147"/>
                <a:gd name="T60" fmla="*/ 98 w 150"/>
                <a:gd name="T61" fmla="*/ 10 h 147"/>
                <a:gd name="T62" fmla="*/ 102 w 150"/>
                <a:gd name="T63" fmla="*/ 1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47">
                  <a:moveTo>
                    <a:pt x="102" y="17"/>
                  </a:moveTo>
                  <a:cubicBezTo>
                    <a:pt x="103" y="22"/>
                    <a:pt x="103" y="26"/>
                    <a:pt x="103" y="32"/>
                  </a:cubicBezTo>
                  <a:cubicBezTo>
                    <a:pt x="103" y="34"/>
                    <a:pt x="102" y="43"/>
                    <a:pt x="102" y="46"/>
                  </a:cubicBezTo>
                  <a:cubicBezTo>
                    <a:pt x="102" y="48"/>
                    <a:pt x="103" y="48"/>
                    <a:pt x="104" y="50"/>
                  </a:cubicBezTo>
                  <a:cubicBezTo>
                    <a:pt x="105" y="54"/>
                    <a:pt x="105" y="59"/>
                    <a:pt x="104" y="62"/>
                  </a:cubicBezTo>
                  <a:cubicBezTo>
                    <a:pt x="104" y="64"/>
                    <a:pt x="103" y="66"/>
                    <a:pt x="102" y="68"/>
                  </a:cubicBezTo>
                  <a:cubicBezTo>
                    <a:pt x="101" y="70"/>
                    <a:pt x="98" y="70"/>
                    <a:pt x="97" y="72"/>
                  </a:cubicBezTo>
                  <a:cubicBezTo>
                    <a:pt x="96" y="75"/>
                    <a:pt x="97" y="78"/>
                    <a:pt x="96" y="82"/>
                  </a:cubicBezTo>
                  <a:cubicBezTo>
                    <a:pt x="95" y="85"/>
                    <a:pt x="92" y="85"/>
                    <a:pt x="92" y="90"/>
                  </a:cubicBezTo>
                  <a:cubicBezTo>
                    <a:pt x="93" y="90"/>
                    <a:pt x="94" y="90"/>
                    <a:pt x="96" y="90"/>
                  </a:cubicBezTo>
                  <a:cubicBezTo>
                    <a:pt x="97" y="93"/>
                    <a:pt x="100" y="99"/>
                    <a:pt x="102" y="101"/>
                  </a:cubicBezTo>
                  <a:cubicBezTo>
                    <a:pt x="104" y="102"/>
                    <a:pt x="107" y="102"/>
                    <a:pt x="109" y="103"/>
                  </a:cubicBezTo>
                  <a:cubicBezTo>
                    <a:pt x="116" y="106"/>
                    <a:pt x="125" y="110"/>
                    <a:pt x="132" y="113"/>
                  </a:cubicBezTo>
                  <a:cubicBezTo>
                    <a:pt x="139" y="116"/>
                    <a:pt x="148" y="117"/>
                    <a:pt x="150" y="124"/>
                  </a:cubicBezTo>
                  <a:cubicBezTo>
                    <a:pt x="150" y="129"/>
                    <a:pt x="150" y="141"/>
                    <a:pt x="150" y="147"/>
                  </a:cubicBezTo>
                  <a:cubicBezTo>
                    <a:pt x="0" y="147"/>
                    <a:pt x="0" y="147"/>
                    <a:pt x="0" y="147"/>
                  </a:cubicBezTo>
                  <a:cubicBezTo>
                    <a:pt x="0" y="141"/>
                    <a:pt x="0" y="129"/>
                    <a:pt x="0" y="124"/>
                  </a:cubicBezTo>
                  <a:cubicBezTo>
                    <a:pt x="3" y="117"/>
                    <a:pt x="11" y="116"/>
                    <a:pt x="18" y="113"/>
                  </a:cubicBezTo>
                  <a:cubicBezTo>
                    <a:pt x="25" y="110"/>
                    <a:pt x="34" y="106"/>
                    <a:pt x="41" y="103"/>
                  </a:cubicBezTo>
                  <a:cubicBezTo>
                    <a:pt x="44" y="102"/>
                    <a:pt x="46" y="102"/>
                    <a:pt x="48" y="101"/>
                  </a:cubicBezTo>
                  <a:cubicBezTo>
                    <a:pt x="50" y="99"/>
                    <a:pt x="53" y="93"/>
                    <a:pt x="54" y="90"/>
                  </a:cubicBezTo>
                  <a:cubicBezTo>
                    <a:pt x="57" y="90"/>
                    <a:pt x="57" y="90"/>
                    <a:pt x="57" y="90"/>
                  </a:cubicBezTo>
                  <a:cubicBezTo>
                    <a:pt x="57" y="86"/>
                    <a:pt x="54" y="85"/>
                    <a:pt x="53" y="83"/>
                  </a:cubicBezTo>
                  <a:cubicBezTo>
                    <a:pt x="53" y="79"/>
                    <a:pt x="53" y="74"/>
                    <a:pt x="52" y="70"/>
                  </a:cubicBezTo>
                  <a:cubicBezTo>
                    <a:pt x="52" y="71"/>
                    <a:pt x="49" y="70"/>
                    <a:pt x="49" y="70"/>
                  </a:cubicBezTo>
                  <a:cubicBezTo>
                    <a:pt x="45" y="67"/>
                    <a:pt x="45" y="57"/>
                    <a:pt x="44" y="53"/>
                  </a:cubicBezTo>
                  <a:cubicBezTo>
                    <a:pt x="44" y="51"/>
                    <a:pt x="47" y="49"/>
                    <a:pt x="46" y="46"/>
                  </a:cubicBezTo>
                  <a:cubicBezTo>
                    <a:pt x="42" y="25"/>
                    <a:pt x="48" y="11"/>
                    <a:pt x="58" y="7"/>
                  </a:cubicBezTo>
                  <a:cubicBezTo>
                    <a:pt x="65" y="5"/>
                    <a:pt x="78" y="0"/>
                    <a:pt x="90" y="7"/>
                  </a:cubicBezTo>
                  <a:cubicBezTo>
                    <a:pt x="93" y="10"/>
                    <a:pt x="93" y="10"/>
                    <a:pt x="93" y="10"/>
                  </a:cubicBezTo>
                  <a:cubicBezTo>
                    <a:pt x="98" y="10"/>
                    <a:pt x="98" y="10"/>
                    <a:pt x="98" y="10"/>
                  </a:cubicBezTo>
                  <a:cubicBezTo>
                    <a:pt x="100" y="12"/>
                    <a:pt x="102" y="17"/>
                    <a:pt x="10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10" name="椭圆 9"/>
          <p:cNvSpPr/>
          <p:nvPr/>
        </p:nvSpPr>
        <p:spPr>
          <a:xfrm>
            <a:off x="3503168" y="1242416"/>
            <a:ext cx="2137662" cy="2137662"/>
          </a:xfrm>
          <a:prstGeom prst="ellipse">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359953" y="4418587"/>
            <a:ext cx="8424101" cy="584775"/>
          </a:xfrm>
          <a:prstGeom prst="rect">
            <a:avLst/>
          </a:prstGeom>
          <a:noFill/>
        </p:spPr>
        <p:txBody>
          <a:bodyPr wrap="none" rtlCol="0">
            <a:spAutoFit/>
          </a:bodyPr>
          <a:lstStyle/>
          <a:p>
            <a:pPr algn="ctr"/>
            <a:r>
              <a:rPr lang="zh-CN" altLang="en-US" sz="3200" b="1" dirty="0">
                <a:solidFill>
                  <a:schemeClr val="bg1"/>
                </a:solidFill>
                <a:latin typeface="等线 Light" panose="02010600030101010101" pitchFamily="2" charset="-122"/>
                <a:ea typeface="等线 Light" panose="02010600030101010101" pitchFamily="2" charset="-122"/>
              </a:rPr>
              <a:t>基于协同过滤的个性化旅游景点推荐系统实现</a:t>
            </a:r>
          </a:p>
        </p:txBody>
      </p:sp>
      <p:sp>
        <p:nvSpPr>
          <p:cNvPr id="14" name="TextBox 976"/>
          <p:cNvSpPr txBox="1"/>
          <p:nvPr/>
        </p:nvSpPr>
        <p:spPr>
          <a:xfrm>
            <a:off x="2343662" y="5209714"/>
            <a:ext cx="4456669" cy="415498"/>
          </a:xfrm>
          <a:prstGeom prst="rect">
            <a:avLst/>
          </a:prstGeom>
          <a:noFill/>
        </p:spPr>
        <p:txBody>
          <a:bodyPr wrap="none" rtlCol="0">
            <a:spAutoFit/>
          </a:bodyPr>
          <a:lstStyle/>
          <a:p>
            <a:pPr algn="ctr"/>
            <a:r>
              <a:rPr lang="zh-CN" altLang="en-US" sz="2100" dirty="0">
                <a:solidFill>
                  <a:schemeClr val="bg1"/>
                </a:solidFill>
                <a:latin typeface="微软雅黑" pitchFamily="34" charset="-122"/>
                <a:ea typeface="微软雅黑" pitchFamily="34" charset="-122"/>
              </a:rPr>
              <a:t>组长：刘忠凯 </a:t>
            </a:r>
            <a:r>
              <a:rPr lang="en-US" altLang="zh-CN" sz="2100" dirty="0">
                <a:solidFill>
                  <a:schemeClr val="bg1"/>
                </a:solidFill>
                <a:latin typeface="微软雅黑" pitchFamily="34" charset="-122"/>
                <a:ea typeface="微软雅黑" pitchFamily="34" charset="-122"/>
              </a:rPr>
              <a:t>| </a:t>
            </a:r>
            <a:r>
              <a:rPr lang="zh-CN" altLang="en-US" sz="2100" dirty="0">
                <a:solidFill>
                  <a:schemeClr val="bg1"/>
                </a:solidFill>
                <a:latin typeface="微软雅黑" pitchFamily="34" charset="-122"/>
                <a:ea typeface="微软雅黑" pitchFamily="34" charset="-122"/>
              </a:rPr>
              <a:t>组员：糜伟、李宝全</a:t>
            </a:r>
          </a:p>
        </p:txBody>
      </p:sp>
    </p:spTree>
    <p:extLst>
      <p:ext uri="{BB962C8B-B14F-4D97-AF65-F5344CB8AC3E}">
        <p14:creationId xmlns:p14="http://schemas.microsoft.com/office/powerpoint/2010/main" val="573369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景点聚类</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7" name="图片 6">
            <a:extLst>
              <a:ext uri="{FF2B5EF4-FFF2-40B4-BE49-F238E27FC236}">
                <a16:creationId xmlns:a16="http://schemas.microsoft.com/office/drawing/2014/main" id="{426D3475-C559-47F3-95AF-E54BB9C7B6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16590" y="1027883"/>
            <a:ext cx="5270402" cy="5673358"/>
          </a:xfrm>
          <a:prstGeom prst="rect">
            <a:avLst/>
          </a:prstGeom>
        </p:spPr>
      </p:pic>
    </p:spTree>
    <p:extLst>
      <p:ext uri="{BB962C8B-B14F-4D97-AF65-F5344CB8AC3E}">
        <p14:creationId xmlns:p14="http://schemas.microsoft.com/office/powerpoint/2010/main" val="27302298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81134" y="1356566"/>
            <a:ext cx="310886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0.001</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214431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58106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1550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53104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12839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28276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10017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330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24824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259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579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1408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6761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6001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951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3405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2848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3042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3679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1731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3170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486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2403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2150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1727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995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674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649</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70851" y="1356565"/>
            <a:ext cx="1670969"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4480</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9" name="标题 8">
            <a:extLst>
              <a:ext uri="{FF2B5EF4-FFF2-40B4-BE49-F238E27FC236}">
                <a16:creationId xmlns:a16="http://schemas.microsoft.com/office/drawing/2014/main" id="{F2CE6226-89E6-4B9C-B57A-8B1B66CF26D3}"/>
              </a:ext>
            </a:extLst>
          </p:cNvPr>
          <p:cNvSpPr>
            <a:spLocks noGrp="1"/>
          </p:cNvSpPr>
          <p:nvPr>
            <p:ph type="title"/>
          </p:nvPr>
        </p:nvSpPr>
        <p:spPr/>
        <p:txBody>
          <a:bodyPr/>
          <a:lstStyle/>
          <a:p>
            <a:r>
              <a:rPr lang="en-US" altLang="zh-CN" dirty="0"/>
              <a:t> </a:t>
            </a:r>
            <a:endParaRPr lang="zh-CN" altLang="en-US" dirty="0"/>
          </a:p>
        </p:txBody>
      </p:sp>
      <p:sp>
        <p:nvSpPr>
          <p:cNvPr id="17" name="标题 1">
            <a:extLst>
              <a:ext uri="{FF2B5EF4-FFF2-40B4-BE49-F238E27FC236}">
                <a16:creationId xmlns:a16="http://schemas.microsoft.com/office/drawing/2014/main" id="{8FB6E9E6-54BE-4EB3-996F-A39D4BD48E5E}"/>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47418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879" y="387906"/>
            <a:ext cx="8412241"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0.001 , 15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28277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10016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330 </a:t>
            </a:r>
            <a:r>
              <a:rPr lang="zh-CN" altLang="en-US" dirty="0">
                <a:solidFill>
                  <a:srgbClr val="0070C0"/>
                </a:solidFill>
              </a:rPr>
              <a:t>个</a:t>
            </a:r>
          </a:p>
        </p:txBody>
      </p:sp>
    </p:spTree>
    <p:extLst>
      <p:ext uri="{BB962C8B-B14F-4D97-AF65-F5344CB8AC3E}">
        <p14:creationId xmlns:p14="http://schemas.microsoft.com/office/powerpoint/2010/main" val="19029741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景点聚类</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831147" y="1432739"/>
            <a:ext cx="54886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总结</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3" name="文本框 2"/>
          <p:cNvSpPr txBox="1"/>
          <p:nvPr/>
        </p:nvSpPr>
        <p:spPr>
          <a:xfrm>
            <a:off x="1397000" y="2536419"/>
            <a:ext cx="6350000" cy="2554545"/>
          </a:xfrm>
          <a:prstGeom prst="rect">
            <a:avLst/>
          </a:prstGeom>
          <a:noFill/>
        </p:spPr>
        <p:txBody>
          <a:bodyPr wrap="square" rtlCol="0">
            <a:spAutoFit/>
          </a:bodyPr>
          <a:lstStyle/>
          <a:p>
            <a:pPr>
              <a:lnSpc>
                <a:spcPct val="200000"/>
              </a:lnSpc>
            </a:pPr>
            <a:r>
              <a:rPr lang="zh-CN" altLang="en-US" sz="1600" dirty="0">
                <a:solidFill>
                  <a:schemeClr val="tx1">
                    <a:lumMod val="75000"/>
                    <a:lumOff val="25000"/>
                  </a:schemeClr>
                </a:solidFill>
                <a:latin typeface="微软雅黑" pitchFamily="34" charset="-122"/>
                <a:ea typeface="微软雅黑" pitchFamily="34" charset="-122"/>
              </a:rPr>
              <a:t>在</a:t>
            </a:r>
            <a:r>
              <a:rPr lang="en-US" altLang="zh-CN" sz="1600" dirty="0">
                <a:solidFill>
                  <a:schemeClr val="tx1">
                    <a:lumMod val="75000"/>
                    <a:lumOff val="25000"/>
                  </a:schemeClr>
                </a:solidFill>
                <a:latin typeface="微软雅黑" pitchFamily="34" charset="-122"/>
                <a:ea typeface="微软雅黑" pitchFamily="34" charset="-122"/>
              </a:rPr>
              <a:t>DBSCAN</a:t>
            </a:r>
            <a:r>
              <a:rPr lang="zh-CN" altLang="en-US" sz="1600" dirty="0">
                <a:solidFill>
                  <a:schemeClr val="tx1">
                    <a:lumMod val="75000"/>
                    <a:lumOff val="25000"/>
                  </a:schemeClr>
                </a:solidFill>
                <a:latin typeface="微软雅黑" pitchFamily="34" charset="-122"/>
                <a:ea typeface="微软雅黑" pitchFamily="34" charset="-122"/>
              </a:rPr>
              <a:t>算法中，参数 </a:t>
            </a: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的选择至关重要。</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过大，易导致欠拟合，导致单个景点范围过大，使多个相近的潜在景点被聚类成单个景点</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过小，易导致欠拟合，导致单个景点范围过小，使单个景点分裂成多个小景点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2" name="圆角矩形 2">
            <a:extLst>
              <a:ext uri="{FF2B5EF4-FFF2-40B4-BE49-F238E27FC236}">
                <a16:creationId xmlns:a16="http://schemas.microsoft.com/office/drawing/2014/main" id="{0A090BB5-B927-4613-AFF7-298BAC1EE5CC}"/>
              </a:ext>
            </a:extLst>
          </p:cNvPr>
          <p:cNvSpPr/>
          <p:nvPr/>
        </p:nvSpPr>
        <p:spPr>
          <a:xfrm>
            <a:off x="1293778" y="2266547"/>
            <a:ext cx="6561911" cy="3435669"/>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607788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68469" y="1445760"/>
            <a:ext cx="3303531"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Item CF: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基于内容的协同过滤算法</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1460530" y="2770365"/>
            <a:ext cx="6317602" cy="292881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lnSpc>
                <a:spcPct val="150000"/>
              </a:lnSpc>
              <a:buFont typeface="Wingdings" panose="05000000000000000000" pitchFamily="2" charset="2"/>
              <a:buChar char="l"/>
            </a:pPr>
            <a:r>
              <a:rPr lang="zh-CN" altLang="en-US" sz="1800" dirty="0"/>
              <a:t>基于用户对物品的偏好找到相似的物品，然后根据用户的历史偏好，推荐相似的物品给他。</a:t>
            </a:r>
            <a:endParaRPr lang="en-US" altLang="zh-CN" sz="1800" dirty="0"/>
          </a:p>
          <a:p>
            <a:pPr marL="285750" indent="-285750">
              <a:lnSpc>
                <a:spcPct val="150000"/>
              </a:lnSpc>
              <a:buFont typeface="Wingdings" panose="05000000000000000000" pitchFamily="2" charset="2"/>
              <a:buChar char="l"/>
            </a:pPr>
            <a:endParaRPr lang="en-US" altLang="zh-CN" sz="1800" dirty="0"/>
          </a:p>
          <a:p>
            <a:pPr marL="285750" indent="-285750">
              <a:lnSpc>
                <a:spcPct val="150000"/>
              </a:lnSpc>
              <a:buFont typeface="Wingdings" panose="05000000000000000000" pitchFamily="2" charset="2"/>
              <a:buChar char="l"/>
            </a:pPr>
            <a:r>
              <a:rPr lang="zh-CN" altLang="en-US" sz="1800" dirty="0"/>
              <a:t>从计算的角度看，就是将所有用户对某个物品的偏好作为一个向量来计算物品之间的相似度，得到物品的相似物品后，根据用户历史的偏好预测当前用户还没有表示偏好的物品，计算得到一个排序的物品列表作为推荐。</a:t>
            </a:r>
            <a:endParaRPr lang="en-US" altLang="zh-CN" sz="1800" dirty="0"/>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10" name="圆角矩形 2">
            <a:extLst>
              <a:ext uri="{FF2B5EF4-FFF2-40B4-BE49-F238E27FC236}">
                <a16:creationId xmlns:a16="http://schemas.microsoft.com/office/drawing/2014/main" id="{7FF8E79E-2094-4D98-9F22-58549C481AB8}"/>
              </a:ext>
            </a:extLst>
          </p:cNvPr>
          <p:cNvSpPr/>
          <p:nvPr/>
        </p:nvSpPr>
        <p:spPr>
          <a:xfrm>
            <a:off x="1090438" y="2063754"/>
            <a:ext cx="6963123" cy="3954801"/>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23223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68469" y="1445760"/>
            <a:ext cx="3303531"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Item CF: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基于内容的协同过滤算法</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4572000" y="2011670"/>
            <a:ext cx="4049998" cy="3275062"/>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buFont typeface="Wingdings" panose="05000000000000000000" pitchFamily="2" charset="2"/>
              <a:buChar char="l"/>
            </a:pPr>
            <a:r>
              <a:rPr lang="zh-CN" altLang="en-US" sz="1800" dirty="0"/>
              <a:t>首先计算出用户</a:t>
            </a:r>
            <a:r>
              <a:rPr lang="en-US" altLang="zh-CN" sz="1800" dirty="0"/>
              <a:t>-</a:t>
            </a:r>
            <a:r>
              <a:rPr lang="zh-CN" altLang="en-US" sz="1800" dirty="0"/>
              <a:t>物品关联矩阵</a:t>
            </a:r>
            <a:endParaRPr lang="en-US" altLang="zh-CN" sz="1800" dirty="0"/>
          </a:p>
          <a:p>
            <a:pPr marL="285750" indent="-285750">
              <a:buFont typeface="Wingdings" panose="05000000000000000000" pitchFamily="2" charset="2"/>
              <a:buChar char="l"/>
            </a:pPr>
            <a:endParaRPr lang="en-US" altLang="zh-CN" sz="1800" dirty="0"/>
          </a:p>
          <a:p>
            <a:pPr marL="285750" indent="-285750">
              <a:buFont typeface="Wingdings" panose="05000000000000000000" pitchFamily="2" charset="2"/>
              <a:buChar char="l"/>
            </a:pPr>
            <a:r>
              <a:rPr lang="zh-CN" altLang="en-US" sz="1800" dirty="0"/>
              <a:t>对于物品 </a:t>
            </a:r>
            <a:r>
              <a:rPr lang="en-US" altLang="zh-CN" sz="1800" dirty="0"/>
              <a:t>A</a:t>
            </a:r>
            <a:r>
              <a:rPr lang="zh-CN" altLang="en-US" sz="1800" dirty="0"/>
              <a:t>，根据所有用户的历史偏好，喜欢物品 </a:t>
            </a:r>
            <a:r>
              <a:rPr lang="en-US" altLang="zh-CN" sz="1800" dirty="0"/>
              <a:t>A </a:t>
            </a:r>
            <a:r>
              <a:rPr lang="zh-CN" altLang="en-US" sz="1800" dirty="0"/>
              <a:t>的用户都喜欢物品 </a:t>
            </a:r>
            <a:r>
              <a:rPr lang="en-US" altLang="zh-CN" sz="1800" dirty="0"/>
              <a:t>C</a:t>
            </a:r>
            <a:r>
              <a:rPr lang="zh-CN" altLang="en-US" sz="1800" dirty="0"/>
              <a:t>，得出物品 </a:t>
            </a:r>
            <a:r>
              <a:rPr lang="en-US" altLang="zh-CN" sz="1800" dirty="0"/>
              <a:t>A </a:t>
            </a:r>
            <a:r>
              <a:rPr lang="zh-CN" altLang="en-US" sz="1800" dirty="0"/>
              <a:t>和物品 </a:t>
            </a:r>
            <a:r>
              <a:rPr lang="en-US" altLang="zh-CN" sz="1800" dirty="0"/>
              <a:t>C </a:t>
            </a:r>
            <a:r>
              <a:rPr lang="zh-CN" altLang="en-US" sz="1800" dirty="0"/>
              <a:t>比较相似，而用户 </a:t>
            </a:r>
            <a:r>
              <a:rPr lang="en-US" altLang="zh-CN" sz="1800" dirty="0"/>
              <a:t>C </a:t>
            </a:r>
            <a:r>
              <a:rPr lang="zh-CN" altLang="en-US" sz="1800" dirty="0"/>
              <a:t>喜欢物品 </a:t>
            </a:r>
            <a:r>
              <a:rPr lang="en-US" altLang="zh-CN" sz="1800" dirty="0"/>
              <a:t>A</a:t>
            </a:r>
            <a:r>
              <a:rPr lang="zh-CN" altLang="en-US" sz="1800" dirty="0"/>
              <a:t>，那么可以推断出用户 </a:t>
            </a:r>
            <a:r>
              <a:rPr lang="en-US" altLang="zh-CN" sz="1800" dirty="0"/>
              <a:t>C </a:t>
            </a:r>
            <a:r>
              <a:rPr lang="zh-CN" altLang="en-US" sz="1800" dirty="0"/>
              <a:t>可能也喜欢物品 </a:t>
            </a:r>
            <a:r>
              <a:rPr lang="en-US" altLang="zh-CN" sz="1800" dirty="0"/>
              <a:t>C</a:t>
            </a:r>
          </a:p>
          <a:p>
            <a:pPr marL="285750" indent="-285750">
              <a:buFont typeface="Wingdings" panose="05000000000000000000" pitchFamily="2" charset="2"/>
              <a:buChar char="l"/>
            </a:pPr>
            <a:endParaRPr lang="en-US" altLang="zh-CN" sz="1800" dirty="0"/>
          </a:p>
          <a:p>
            <a:pPr marL="285750" indent="-285750">
              <a:buFont typeface="Wingdings" panose="05000000000000000000" pitchFamily="2" charset="2"/>
              <a:buChar char="l"/>
            </a:pPr>
            <a:r>
              <a:rPr lang="zh-CN" altLang="en-US" sz="1800" dirty="0"/>
              <a:t>最后向用户</a:t>
            </a:r>
            <a:r>
              <a:rPr lang="en-US" altLang="zh-CN" sz="1800" dirty="0"/>
              <a:t>C</a:t>
            </a:r>
            <a:r>
              <a:rPr lang="zh-CN" altLang="en-US" sz="1800" dirty="0"/>
              <a:t>推荐物品</a:t>
            </a:r>
            <a:r>
              <a:rPr lang="en-US" altLang="zh-CN" sz="1800" dirty="0"/>
              <a:t>C</a:t>
            </a: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3" name="图片 2">
            <a:extLst>
              <a:ext uri="{FF2B5EF4-FFF2-40B4-BE49-F238E27FC236}">
                <a16:creationId xmlns:a16="http://schemas.microsoft.com/office/drawing/2014/main" id="{7E1E87DE-1756-40A9-AE35-B281CC7FFA75}"/>
              </a:ext>
            </a:extLst>
          </p:cNvPr>
          <p:cNvPicPr>
            <a:picLocks noChangeAspect="1"/>
          </p:cNvPicPr>
          <p:nvPr/>
        </p:nvPicPr>
        <p:blipFill>
          <a:blip r:embed="rId3"/>
          <a:stretch>
            <a:fillRect/>
          </a:stretch>
        </p:blipFill>
        <p:spPr>
          <a:xfrm>
            <a:off x="581134" y="2025787"/>
            <a:ext cx="3524250" cy="3171825"/>
          </a:xfrm>
          <a:prstGeom prst="rect">
            <a:avLst/>
          </a:prstGeom>
        </p:spPr>
      </p:pic>
      <p:sp>
        <p:nvSpPr>
          <p:cNvPr id="12" name="TextBox 505">
            <a:extLst>
              <a:ext uri="{FF2B5EF4-FFF2-40B4-BE49-F238E27FC236}">
                <a16:creationId xmlns:a16="http://schemas.microsoft.com/office/drawing/2014/main" id="{106A6268-F8DE-47B1-8F1C-8E4937D167F7}"/>
              </a:ext>
            </a:extLst>
          </p:cNvPr>
          <p:cNvSpPr txBox="1"/>
          <p:nvPr/>
        </p:nvSpPr>
        <p:spPr>
          <a:xfrm>
            <a:off x="760361" y="5825980"/>
            <a:ext cx="7623278" cy="39427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sz="1800" dirty="0"/>
              <a:t>根据用户各自不同的历史行为习惯，分析用户喜好，从而实现个性化推荐</a:t>
            </a:r>
            <a:endParaRPr lang="en-US" altLang="zh-CN" sz="1800" dirty="0"/>
          </a:p>
        </p:txBody>
      </p:sp>
    </p:spTree>
    <p:extLst>
      <p:ext uri="{BB962C8B-B14F-4D97-AF65-F5344CB8AC3E}">
        <p14:creationId xmlns:p14="http://schemas.microsoft.com/office/powerpoint/2010/main" val="2318863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56350" y="1445760"/>
            <a:ext cx="3315650"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ALS: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基于矩阵分解的协同过滤算法</a:t>
            </a: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4" name="图片 3">
            <a:extLst>
              <a:ext uri="{FF2B5EF4-FFF2-40B4-BE49-F238E27FC236}">
                <a16:creationId xmlns:a16="http://schemas.microsoft.com/office/drawing/2014/main" id="{A4B447EF-CE89-4054-8A3E-6F11CD0DAB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551" y="2890325"/>
            <a:ext cx="7376003" cy="3788918"/>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32F14C9C-D26C-40C2-B2E4-207CDDCBB052}"/>
                  </a:ext>
                </a:extLst>
              </p:cNvPr>
              <p:cNvSpPr txBox="1"/>
              <p:nvPr/>
            </p:nvSpPr>
            <p:spPr>
              <a:xfrm>
                <a:off x="3519689" y="1085918"/>
                <a:ext cx="5727559" cy="1653145"/>
              </a:xfrm>
              <a:prstGeom prst="rect">
                <a:avLst/>
              </a:prstGeom>
              <a:noFill/>
            </p:spPr>
            <p:txBody>
              <a:bodyPr wrap="square" rtlCol="0">
                <a:spAutoFit/>
              </a:bodyPr>
              <a:lstStyle/>
              <a:p>
                <a:pPr algn="ctr"/>
                <a:r>
                  <a:rPr lang="zh-CN" altLang="en-US" dirty="0"/>
                  <a:t>核心</a:t>
                </a:r>
                <a14:m>
                  <m:oMath xmlns:m="http://schemas.openxmlformats.org/officeDocument/2006/math">
                    <m:r>
                      <a:rPr lang="zh-CN" altLang="en-US" i="1">
                        <a:latin typeface="Cambria Math" panose="02040503050406030204" pitchFamily="18" charset="0"/>
                      </a:rPr>
                      <m:t>：</m:t>
                    </m:r>
                    <m:sSub>
                      <m:sSubPr>
                        <m:ctrlPr>
                          <a:rPr lang="zh-CN" altLang="zh-CN" i="1" smtClean="0">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𝑚</m:t>
                        </m:r>
                        <m:r>
                          <a:rPr lang="en-US" altLang="zh-CN" i="1">
                            <a:latin typeface="Cambria Math" panose="02040503050406030204" pitchFamily="18" charset="0"/>
                          </a:rPr>
                          <m:t>×</m:t>
                        </m:r>
                        <m:r>
                          <a:rPr lang="en-US" altLang="zh-CN" i="1">
                            <a:latin typeface="Cambria Math" panose="02040503050406030204" pitchFamily="18" charset="0"/>
                          </a:rPr>
                          <m:t>𝑛</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U</m:t>
                        </m:r>
                      </m:e>
                      <m:sub>
                        <m:r>
                          <a:rPr lang="en-US" altLang="zh-CN" i="1">
                            <a:latin typeface="Cambria Math" panose="02040503050406030204" pitchFamily="18" charset="0"/>
                          </a:rPr>
                          <m:t>𝑚</m:t>
                        </m:r>
                        <m:r>
                          <a:rPr lang="en-US" altLang="zh-CN" i="1">
                            <a:latin typeface="Cambria Math" panose="02040503050406030204" pitchFamily="18" charset="0"/>
                          </a:rPr>
                          <m:t>×</m:t>
                        </m:r>
                        <m:r>
                          <a:rPr lang="en-US" altLang="zh-CN" i="1">
                            <a:latin typeface="Cambria Math" panose="02040503050406030204" pitchFamily="18" charset="0"/>
                          </a:rPr>
                          <m:t>𝑘</m:t>
                        </m:r>
                      </m:sub>
                    </m:sSub>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𝑉</m:t>
                        </m:r>
                      </m:e>
                      <m:sub>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𝑘</m:t>
                        </m:r>
                      </m:sub>
                      <m:sup>
                        <m:r>
                          <a:rPr lang="en-US" altLang="zh-CN" i="1">
                            <a:latin typeface="Cambria Math" panose="02040503050406030204" pitchFamily="18" charset="0"/>
                          </a:rPr>
                          <m:t>𝑇</m:t>
                        </m:r>
                      </m:sup>
                    </m:sSubSup>
                    <m:r>
                      <a:rPr lang="en-US" altLang="zh-CN">
                        <a:latin typeface="Cambria Math" panose="02040503050406030204" pitchFamily="18" charset="0"/>
                      </a:rPr>
                      <m:t>,</m:t>
                    </m:r>
                    <m:r>
                      <m:rPr>
                        <m:sty m:val="p"/>
                      </m:rPr>
                      <a:rPr lang="en-US" altLang="zh-CN">
                        <a:latin typeface="Cambria Math" panose="02040503050406030204" pitchFamily="18" charset="0"/>
                      </a:rPr>
                      <m:t>k</m:t>
                    </m:r>
                    <m:r>
                      <a:rPr lang="en-US" altLang="zh-CN">
                        <a:latin typeface="Cambria Math" panose="02040503050406030204" pitchFamily="18" charset="0"/>
                      </a:rPr>
                      <m:t>≪</m:t>
                    </m:r>
                    <m:r>
                      <m:rPr>
                        <m:sty m:val="p"/>
                      </m:rPr>
                      <a:rPr lang="en-US" altLang="zh-CN">
                        <a:latin typeface="Cambria Math" panose="02040503050406030204" pitchFamily="18" charset="0"/>
                      </a:rPr>
                      <m:t>m</m:t>
                    </m:r>
                    <m:r>
                      <a:rPr lang="en-US" altLang="zh-CN">
                        <a:latin typeface="Cambria Math" panose="02040503050406030204" pitchFamily="18" charset="0"/>
                      </a:rPr>
                      <m:t>,</m:t>
                    </m:r>
                    <m:r>
                      <m:rPr>
                        <m:sty m:val="p"/>
                      </m:rPr>
                      <a:rPr lang="en-US" altLang="zh-CN">
                        <a:latin typeface="Cambria Math" panose="02040503050406030204" pitchFamily="18" charset="0"/>
                      </a:rPr>
                      <m:t>n</m:t>
                    </m:r>
                  </m:oMath>
                </a14:m>
                <a:endParaRPr lang="en-US" altLang="zh-CN" dirty="0"/>
              </a:p>
              <a:p>
                <a:endParaRPr lang="en-US" altLang="zh-CN" dirty="0"/>
              </a:p>
              <a:p>
                <a:endParaRPr lang="en-US" altLang="zh-CN" dirty="0"/>
              </a:p>
              <a:p>
                <a:pPr/>
                <a14:m>
                  <m:oMathPara xmlns:m="http://schemas.openxmlformats.org/officeDocument/2006/math">
                    <m:oMathParaPr>
                      <m:jc m:val="centerGroup"/>
                    </m:oMathParaPr>
                    <m:oMath xmlns:m="http://schemas.openxmlformats.org/officeDocument/2006/math">
                      <m:r>
                        <a:rPr lang="zh-CN" altLang="en-US" i="1" dirty="0">
                          <a:latin typeface="Cambria Math" panose="02040503050406030204" pitchFamily="18" charset="0"/>
                        </a:rPr>
                        <m:t>损失函数</m:t>
                      </m:r>
                      <m:r>
                        <a:rPr lang="zh-CN" altLang="en-US" i="1" dirty="0" smtClean="0">
                          <a:latin typeface="Cambria Math" panose="02040503050406030204" pitchFamily="18" charset="0"/>
                        </a:rPr>
                        <m:t>：</m:t>
                      </m:r>
                      <m:r>
                        <m:rPr>
                          <m:sty m:val="p"/>
                        </m:rPr>
                        <a:rPr lang="en-US" altLang="zh-CN">
                          <a:latin typeface="Cambria Math" panose="02040503050406030204" pitchFamily="18" charset="0"/>
                        </a:rPr>
                        <m:t>C</m:t>
                      </m:r>
                      <m:r>
                        <a:rPr lang="en-US" altLang="zh-CN">
                          <a:latin typeface="Cambria Math" panose="02040503050406030204" pitchFamily="18" charset="0"/>
                        </a:rPr>
                        <m:t>(</m:t>
                      </m:r>
                      <m:r>
                        <m:rPr>
                          <m:sty m:val="p"/>
                        </m:rPr>
                        <a:rPr lang="en-US" altLang="zh-CN">
                          <a:latin typeface="Cambria Math" panose="02040503050406030204" pitchFamily="18" charset="0"/>
                        </a:rPr>
                        <m:t>U</m:t>
                      </m:r>
                      <m:r>
                        <a:rPr lang="en-US" altLang="zh-CN">
                          <a:latin typeface="Cambria Math" panose="02040503050406030204" pitchFamily="18" charset="0"/>
                        </a:rPr>
                        <m:t>,</m:t>
                      </m:r>
                      <m:r>
                        <m:rPr>
                          <m:sty m:val="p"/>
                        </m:rPr>
                        <a:rPr lang="en-US" altLang="zh-CN">
                          <a:latin typeface="Cambria Math" panose="02040503050406030204" pitchFamily="18" charset="0"/>
                        </a:rPr>
                        <m:t>V</m:t>
                      </m:r>
                      <m:r>
                        <a:rPr lang="en-US" altLang="zh-CN">
                          <a:latin typeface="Cambria Math" panose="02040503050406030204" pitchFamily="18" charset="0"/>
                        </a:rPr>
                        <m:t>)=</m:t>
                      </m:r>
                      <m:nary>
                        <m:naryPr>
                          <m:chr m:val="∑"/>
                          <m:limLoc m:val="undOvr"/>
                          <m:supHide m:val="on"/>
                          <m:ctrlPr>
                            <a:rPr lang="zh-CN" altLang="zh-CN" i="1">
                              <a:latin typeface="Cambria Math" panose="02040503050406030204" pitchFamily="18" charset="0"/>
                            </a:rPr>
                          </m:ctrlPr>
                        </m:naryPr>
                        <m:sub>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𝑅</m:t>
                          </m:r>
                        </m:sub>
                        <m:sup/>
                        <m:e>
                          <m:r>
                            <a:rPr lang="en-US" altLang="zh-CN" i="1">
                              <a:latin typeface="Cambria Math" panose="02040503050406030204" pitchFamily="18" charset="0"/>
                            </a:rPr>
                            <m:t>[</m:t>
                          </m:r>
                          <m:sSup>
                            <m:sSupPr>
                              <m:ctrlPr>
                                <a:rPr lang="zh-CN" altLang="zh-CN" i="1">
                                  <a:latin typeface="Cambria Math" panose="02040503050406030204" pitchFamily="18" charset="0"/>
                                </a:rPr>
                              </m:ctrlPr>
                            </m:sSupPr>
                            <m:e>
                              <m:d>
                                <m:dPr>
                                  <m:ctrlPr>
                                    <a:rPr lang="zh-CN" altLang="zh-CN" i="1">
                                      <a:latin typeface="Cambria Math" panose="02040503050406030204" pitchFamily="18" charset="0"/>
                                    </a:rPr>
                                  </m:ctrlPr>
                                </m:dPr>
                                <m:e>
                                  <m:sSub>
                                    <m:sSubPr>
                                      <m:ctrlPr>
                                        <a:rPr lang="zh-CN"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𝑖𝑗</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𝑢</m:t>
                                      </m:r>
                                    </m:e>
                                    <m:sub>
                                      <m:r>
                                        <a:rPr lang="en-US" altLang="zh-CN" i="1">
                                          <a:latin typeface="Cambria Math" panose="02040503050406030204" pitchFamily="18" charset="0"/>
                                        </a:rPr>
                                        <m:t>𝑖</m:t>
                                      </m:r>
                                    </m:sub>
                                  </m:sSub>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𝑣</m:t>
                                      </m:r>
                                    </m:e>
                                    <m:sub>
                                      <m:r>
                                        <a:rPr lang="en-US" altLang="zh-CN" i="1">
                                          <a:latin typeface="Cambria Math" panose="02040503050406030204" pitchFamily="18" charset="0"/>
                                        </a:rPr>
                                        <m:t>𝑗</m:t>
                                      </m:r>
                                    </m:sub>
                                    <m:sup>
                                      <m:r>
                                        <a:rPr lang="en-US" altLang="zh-CN" i="1">
                                          <a:latin typeface="Cambria Math" panose="02040503050406030204" pitchFamily="18" charset="0"/>
                                        </a:rPr>
                                        <m:t>𝑇</m:t>
                                      </m:r>
                                    </m:sup>
                                  </m:sSubSup>
                                </m:e>
                              </m:d>
                            </m:e>
                            <m:sup>
                              <m:r>
                                <a:rPr lang="en-US" altLang="zh-CN" i="1">
                                  <a:latin typeface="Cambria Math" panose="02040503050406030204" pitchFamily="18" charset="0"/>
                                </a:rPr>
                                <m:t>2</m:t>
                              </m:r>
                            </m:sup>
                          </m:sSup>
                          <m:r>
                            <a:rPr lang="en-US" altLang="zh-CN" i="1">
                              <a:latin typeface="Cambria Math" panose="02040503050406030204" pitchFamily="18" charset="0"/>
                            </a:rPr>
                            <m:t>+</m:t>
                          </m:r>
                          <m:r>
                            <m:rPr>
                              <m:sty m:val="p"/>
                            </m:rPr>
                            <a:rPr lang="zh-CN" altLang="zh-CN">
                              <a:latin typeface="Cambria Math" panose="02040503050406030204" pitchFamily="18" charset="0"/>
                            </a:rPr>
                            <m:t>λ</m:t>
                          </m:r>
                          <m:r>
                            <a:rPr lang="en-US" altLang="zh-CN" i="1">
                              <a:latin typeface="Cambria Math" panose="02040503050406030204" pitchFamily="18" charset="0"/>
                            </a:rPr>
                            <m:t>(</m:t>
                          </m:r>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𝑢</m:t>
                              </m:r>
                            </m:e>
                            <m:sub>
                              <m:r>
                                <a:rPr lang="en-US" altLang="zh-CN" i="1">
                                  <a:latin typeface="Cambria Math" panose="02040503050406030204" pitchFamily="18" charset="0"/>
                                </a:rPr>
                                <m:t>𝑖</m:t>
                              </m:r>
                            </m:sub>
                            <m:sup>
                              <m:r>
                                <a:rPr lang="en-US" altLang="zh-CN" i="1">
                                  <a:latin typeface="Cambria Math" panose="02040503050406030204" pitchFamily="18" charset="0"/>
                                </a:rPr>
                                <m:t>2</m:t>
                              </m:r>
                            </m:sup>
                          </m:sSubSup>
                          <m:r>
                            <a:rPr lang="en-US" altLang="zh-CN" i="1">
                              <a:latin typeface="Cambria Math" panose="02040503050406030204" pitchFamily="18" charset="0"/>
                            </a:rPr>
                            <m:t>+</m:t>
                          </m:r>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𝑣</m:t>
                              </m:r>
                            </m:e>
                            <m:sub>
                              <m:r>
                                <a:rPr lang="en-US" altLang="zh-CN" i="1">
                                  <a:latin typeface="Cambria Math" panose="02040503050406030204" pitchFamily="18" charset="0"/>
                                </a:rPr>
                                <m:t>𝑗</m:t>
                              </m:r>
                            </m:sub>
                            <m:sup>
                              <m:r>
                                <a:rPr lang="en-US" altLang="zh-CN" i="1">
                                  <a:latin typeface="Cambria Math" panose="02040503050406030204" pitchFamily="18" charset="0"/>
                                </a:rPr>
                                <m:t>2</m:t>
                              </m:r>
                            </m:sup>
                          </m:sSubSup>
                          <m:r>
                            <a:rPr lang="en-US" altLang="zh-CN" i="1">
                              <a:latin typeface="Cambria Math" panose="02040503050406030204" pitchFamily="18" charset="0"/>
                            </a:rPr>
                            <m:t>)]</m:t>
                          </m:r>
                        </m:e>
                      </m:nary>
                    </m:oMath>
                  </m:oMathPara>
                </a14:m>
                <a:endParaRPr lang="zh-CN" altLang="zh-CN" dirty="0"/>
              </a:p>
            </p:txBody>
          </p:sp>
        </mc:Choice>
        <mc:Fallback xmlns="">
          <p:sp>
            <p:nvSpPr>
              <p:cNvPr id="6" name="文本框 5">
                <a:extLst>
                  <a:ext uri="{FF2B5EF4-FFF2-40B4-BE49-F238E27FC236}">
                    <a16:creationId xmlns:a16="http://schemas.microsoft.com/office/drawing/2014/main" id="{32F14C9C-D26C-40C2-B2E4-207CDDCBB052}"/>
                  </a:ext>
                </a:extLst>
              </p:cNvPr>
              <p:cNvSpPr txBox="1">
                <a:spLocks noRot="1" noChangeAspect="1" noMove="1" noResize="1" noEditPoints="1" noAdjustHandles="1" noChangeArrowheads="1" noChangeShapeType="1" noTextEdit="1"/>
              </p:cNvSpPr>
              <p:nvPr/>
            </p:nvSpPr>
            <p:spPr>
              <a:xfrm>
                <a:off x="3519689" y="1085918"/>
                <a:ext cx="5727559" cy="1653145"/>
              </a:xfrm>
              <a:prstGeom prst="rect">
                <a:avLst/>
              </a:prstGeom>
              <a:blipFill>
                <a:blip r:embed="rId4"/>
                <a:stretch>
                  <a:fillRect t="-184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98303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18" name="文本框 17">
            <a:extLst>
              <a:ext uri="{FF2B5EF4-FFF2-40B4-BE49-F238E27FC236}">
                <a16:creationId xmlns:a16="http://schemas.microsoft.com/office/drawing/2014/main" id="{714CCA44-796F-4EA2-9ADE-98C4D1E8C0A4}"/>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推荐效果</a:t>
            </a:r>
          </a:p>
        </p:txBody>
      </p:sp>
      <p:pic>
        <p:nvPicPr>
          <p:cNvPr id="4" name="图片 3">
            <a:extLst>
              <a:ext uri="{FF2B5EF4-FFF2-40B4-BE49-F238E27FC236}">
                <a16:creationId xmlns:a16="http://schemas.microsoft.com/office/drawing/2014/main" id="{A83B53F3-C641-4105-8043-4D84F477D4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5171" y="1794174"/>
            <a:ext cx="7043895" cy="4801754"/>
          </a:xfrm>
          <a:prstGeom prst="rect">
            <a:avLst/>
          </a:prstGeom>
        </p:spPr>
      </p:pic>
    </p:spTree>
    <p:extLst>
      <p:ext uri="{BB962C8B-B14F-4D97-AF65-F5344CB8AC3E}">
        <p14:creationId xmlns:p14="http://schemas.microsoft.com/office/powerpoint/2010/main" val="34624087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30058939@N05</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48306"/>
            <a:ext cx="5830563" cy="3677300"/>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79446"/>
            <a:ext cx="5696578" cy="3621799"/>
          </a:xfrm>
          <a:prstGeom prst="rect">
            <a:avLst/>
          </a:prstGeom>
        </p:spPr>
      </p:pic>
    </p:spTree>
    <p:extLst>
      <p:ext uri="{BB962C8B-B14F-4D97-AF65-F5344CB8AC3E}">
        <p14:creationId xmlns:p14="http://schemas.microsoft.com/office/powerpoint/2010/main" val="1543271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47021802@N00</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63120"/>
            <a:ext cx="5830563" cy="3647671"/>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95782"/>
            <a:ext cx="5696578" cy="3589126"/>
          </a:xfrm>
          <a:prstGeom prst="rect">
            <a:avLst/>
          </a:prstGeom>
        </p:spPr>
      </p:pic>
    </p:spTree>
    <p:extLst>
      <p:ext uri="{BB962C8B-B14F-4D97-AF65-F5344CB8AC3E}">
        <p14:creationId xmlns:p14="http://schemas.microsoft.com/office/powerpoint/2010/main" val="1488559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系统结构</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1</a:t>
            </a:r>
            <a:endParaRPr lang="zh-CN" altLang="en-US" sz="4000" dirty="0"/>
          </a:p>
        </p:txBody>
      </p:sp>
      <p:sp>
        <p:nvSpPr>
          <p:cNvPr id="10" name="内容占位符 9">
            <a:extLst>
              <a:ext uri="{FF2B5EF4-FFF2-40B4-BE49-F238E27FC236}">
                <a16:creationId xmlns:a16="http://schemas.microsoft.com/office/drawing/2014/main" id="{03A0797F-59C9-4A35-96C9-E40ED00F996B}"/>
              </a:ext>
            </a:extLst>
          </p:cNvPr>
          <p:cNvSpPr>
            <a:spLocks noGrp="1"/>
          </p:cNvSpPr>
          <p:nvPr>
            <p:ph idx="1"/>
          </p:nvPr>
        </p:nvSpPr>
        <p:spPr/>
        <p:txBody>
          <a:bodyPr/>
          <a:lstStyle/>
          <a:p>
            <a:r>
              <a:rPr lang="en-US" altLang="zh-CN" dirty="0"/>
              <a:t> </a:t>
            </a:r>
            <a:endParaRPr lang="zh-CN" altLang="en-US" dirty="0"/>
          </a:p>
        </p:txBody>
      </p:sp>
      <p:pic>
        <p:nvPicPr>
          <p:cNvPr id="4" name="图片 3">
            <a:extLst>
              <a:ext uri="{FF2B5EF4-FFF2-40B4-BE49-F238E27FC236}">
                <a16:creationId xmlns:a16="http://schemas.microsoft.com/office/drawing/2014/main" id="{74A3B56C-B986-4810-A5D6-AB66DC3A2716}"/>
              </a:ext>
            </a:extLst>
          </p:cNvPr>
          <p:cNvPicPr>
            <a:picLocks noChangeAspect="1"/>
          </p:cNvPicPr>
          <p:nvPr/>
        </p:nvPicPr>
        <p:blipFill>
          <a:blip r:embed="rId3"/>
          <a:stretch>
            <a:fillRect/>
          </a:stretch>
        </p:blipFill>
        <p:spPr>
          <a:xfrm>
            <a:off x="824716" y="1061560"/>
            <a:ext cx="7494568" cy="5475302"/>
          </a:xfrm>
          <a:prstGeom prst="rect">
            <a:avLst/>
          </a:prstGeom>
        </p:spPr>
      </p:pic>
    </p:spTree>
    <p:extLst>
      <p:ext uri="{BB962C8B-B14F-4D97-AF65-F5344CB8AC3E}">
        <p14:creationId xmlns:p14="http://schemas.microsoft.com/office/powerpoint/2010/main" val="128066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61035462@N00</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61843"/>
            <a:ext cx="5830563" cy="3650226"/>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83867"/>
            <a:ext cx="5696578" cy="3612957"/>
          </a:xfrm>
          <a:prstGeom prst="rect">
            <a:avLst/>
          </a:prstGeom>
        </p:spPr>
      </p:pic>
    </p:spTree>
    <p:extLst>
      <p:ext uri="{BB962C8B-B14F-4D97-AF65-F5344CB8AC3E}">
        <p14:creationId xmlns:p14="http://schemas.microsoft.com/office/powerpoint/2010/main" val="1628722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graphicFrame>
        <p:nvGraphicFramePr>
          <p:cNvPr id="10" name="表格 9">
            <a:extLst>
              <a:ext uri="{FF2B5EF4-FFF2-40B4-BE49-F238E27FC236}">
                <a16:creationId xmlns:a16="http://schemas.microsoft.com/office/drawing/2014/main" id="{158645CC-55C2-43CF-9F74-222BFE5D48F9}"/>
              </a:ext>
            </a:extLst>
          </p:cNvPr>
          <p:cNvGraphicFramePr>
            <a:graphicFrameLocks noGrp="1"/>
          </p:cNvGraphicFramePr>
          <p:nvPr>
            <p:extLst>
              <p:ext uri="{D42A27DB-BD31-4B8C-83A1-F6EECF244321}">
                <p14:modId xmlns:p14="http://schemas.microsoft.com/office/powerpoint/2010/main" val="2560654191"/>
              </p:ext>
            </p:extLst>
          </p:nvPr>
        </p:nvGraphicFramePr>
        <p:xfrm>
          <a:off x="1548338" y="1240446"/>
          <a:ext cx="6728144" cy="1147159"/>
        </p:xfrm>
        <a:graphic>
          <a:graphicData uri="http://schemas.openxmlformats.org/drawingml/2006/table">
            <a:tbl>
              <a:tblPr firstRow="1" firstCol="1" bandRow="1">
                <a:tableStyleId>{5C22544A-7EE6-4342-B048-85BDC9FD1C3A}</a:tableStyleId>
              </a:tblPr>
              <a:tblGrid>
                <a:gridCol w="2066162">
                  <a:extLst>
                    <a:ext uri="{9D8B030D-6E8A-4147-A177-3AD203B41FA5}">
                      <a16:colId xmlns:a16="http://schemas.microsoft.com/office/drawing/2014/main" val="20000"/>
                    </a:ext>
                  </a:extLst>
                </a:gridCol>
                <a:gridCol w="1205262">
                  <a:extLst>
                    <a:ext uri="{9D8B030D-6E8A-4147-A177-3AD203B41FA5}">
                      <a16:colId xmlns:a16="http://schemas.microsoft.com/office/drawing/2014/main" val="20001"/>
                    </a:ext>
                  </a:extLst>
                </a:gridCol>
                <a:gridCol w="1205262">
                  <a:extLst>
                    <a:ext uri="{9D8B030D-6E8A-4147-A177-3AD203B41FA5}">
                      <a16:colId xmlns:a16="http://schemas.microsoft.com/office/drawing/2014/main" val="20002"/>
                    </a:ext>
                  </a:extLst>
                </a:gridCol>
                <a:gridCol w="1162216">
                  <a:extLst>
                    <a:ext uri="{9D8B030D-6E8A-4147-A177-3AD203B41FA5}">
                      <a16:colId xmlns:a16="http://schemas.microsoft.com/office/drawing/2014/main" val="20003"/>
                    </a:ext>
                  </a:extLst>
                </a:gridCol>
                <a:gridCol w="1089242">
                  <a:extLst>
                    <a:ext uri="{9D8B030D-6E8A-4147-A177-3AD203B41FA5}">
                      <a16:colId xmlns:a16="http://schemas.microsoft.com/office/drawing/2014/main" val="20004"/>
                    </a:ext>
                  </a:extLst>
                </a:gridCol>
              </a:tblGrid>
              <a:tr h="273399">
                <a:tc>
                  <a:txBody>
                    <a:bodyPr/>
                    <a:lstStyle/>
                    <a:p>
                      <a:pPr algn="ctr">
                        <a:spcAft>
                          <a:spcPts val="0"/>
                        </a:spcAft>
                      </a:pPr>
                      <a:r>
                        <a:rPr lang="zh-CN" sz="1800" kern="100" dirty="0">
                          <a:solidFill>
                            <a:schemeClr val="bg1"/>
                          </a:solidFill>
                          <a:effectLst/>
                        </a:rPr>
                        <a:t>算法</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solidFill>
                            <a:schemeClr val="bg1"/>
                          </a:solidFill>
                          <a:effectLst/>
                        </a:rPr>
                        <a:t>准确率</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solidFill>
                            <a:schemeClr val="bg1"/>
                          </a:solidFill>
                          <a:effectLst/>
                        </a:rPr>
                        <a:t>召回率</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solidFill>
                            <a:schemeClr val="bg1"/>
                          </a:solidFill>
                          <a:effectLst/>
                        </a:rPr>
                        <a:t>覆盖率</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solidFill>
                            <a:schemeClr val="bg1"/>
                          </a:solidFill>
                          <a:effectLst/>
                        </a:rPr>
                        <a:t>流行度</a:t>
                      </a:r>
                      <a:endParaRPr lang="zh-CN" sz="20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283559">
                <a:tc>
                  <a:txBody>
                    <a:bodyPr/>
                    <a:lstStyle/>
                    <a:p>
                      <a:pPr marL="0" algn="ctr" defTabSz="914400" rtl="0" eaLnBrk="1" latinLnBrk="0" hangingPunct="1">
                        <a:spcAft>
                          <a:spcPts val="0"/>
                        </a:spcAft>
                      </a:pPr>
                      <a:r>
                        <a:rPr lang="en-US" sz="1800" b="1" kern="100" dirty="0" err="1">
                          <a:solidFill>
                            <a:schemeClr val="bg1"/>
                          </a:solidFill>
                          <a:effectLst/>
                          <a:latin typeface="+mn-lt"/>
                          <a:ea typeface="+mn-ea"/>
                          <a:cs typeface="+mn-cs"/>
                        </a:rPr>
                        <a:t>UserCF</a:t>
                      </a:r>
                      <a:endParaRPr lang="zh-CN" sz="1800" b="1" kern="100" dirty="0">
                        <a:solidFill>
                          <a:schemeClr val="bg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5.33%</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a:solidFill>
                            <a:schemeClr val="tx1"/>
                          </a:solidFill>
                          <a:effectLst/>
                          <a:latin typeface="+mn-lt"/>
                          <a:ea typeface="+mn-ea"/>
                          <a:cs typeface="+mn-cs"/>
                        </a:rPr>
                        <a:t>3.78%</a:t>
                      </a:r>
                      <a:endParaRPr lang="zh-CN" sz="1800" b="1" kern="10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a:solidFill>
                            <a:schemeClr val="tx1"/>
                          </a:solidFill>
                          <a:effectLst/>
                          <a:latin typeface="+mn-lt"/>
                          <a:ea typeface="+mn-ea"/>
                          <a:cs typeface="+mn-cs"/>
                        </a:rPr>
                        <a:t>21.43%</a:t>
                      </a:r>
                      <a:endParaRPr lang="zh-CN" sz="1800" b="1" kern="10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4.321</a:t>
                      </a:r>
                      <a:endParaRPr lang="zh-CN" sz="1800" b="1" kern="100" dirty="0">
                        <a:solidFill>
                          <a:schemeClr val="tx1"/>
                        </a:solidFill>
                        <a:effectLst/>
                        <a:latin typeface="+mn-lt"/>
                        <a:ea typeface="+mn-ea"/>
                        <a:cs typeface="+mn-cs"/>
                      </a:endParaRPr>
                    </a:p>
                  </a:txBody>
                  <a:tcPr marL="68580" marR="68580" marT="0" marB="0"/>
                </a:tc>
                <a:extLst>
                  <a:ext uri="{0D108BD9-81ED-4DB2-BD59-A6C34878D82A}">
                    <a16:rowId xmlns:a16="http://schemas.microsoft.com/office/drawing/2014/main" val="10001"/>
                  </a:ext>
                </a:extLst>
              </a:tr>
              <a:tr h="284480">
                <a:tc>
                  <a:txBody>
                    <a:bodyPr/>
                    <a:lstStyle/>
                    <a:p>
                      <a:pPr marL="0" algn="ctr" defTabSz="914400" rtl="0" eaLnBrk="1" latinLnBrk="0" hangingPunct="1">
                        <a:spcAft>
                          <a:spcPts val="0"/>
                        </a:spcAft>
                      </a:pPr>
                      <a:r>
                        <a:rPr lang="en-US" sz="1800" b="1" kern="100" dirty="0" err="1">
                          <a:solidFill>
                            <a:schemeClr val="bg1"/>
                          </a:solidFill>
                          <a:effectLst/>
                          <a:latin typeface="+mn-lt"/>
                          <a:ea typeface="+mn-ea"/>
                          <a:cs typeface="+mn-cs"/>
                        </a:rPr>
                        <a:t>UserCF</a:t>
                      </a:r>
                      <a:r>
                        <a:rPr lang="en-US" sz="1800" b="1" kern="100" dirty="0">
                          <a:solidFill>
                            <a:schemeClr val="bg1"/>
                          </a:solidFill>
                          <a:effectLst/>
                          <a:latin typeface="+mn-lt"/>
                          <a:ea typeface="+mn-ea"/>
                          <a:cs typeface="+mn-cs"/>
                        </a:rPr>
                        <a:t>+</a:t>
                      </a:r>
                      <a:r>
                        <a:rPr lang="zh-CN" sz="1800" b="1" kern="100" dirty="0">
                          <a:solidFill>
                            <a:schemeClr val="bg1"/>
                          </a:solidFill>
                          <a:effectLst/>
                          <a:latin typeface="+mn-lt"/>
                          <a:ea typeface="+mn-ea"/>
                          <a:cs typeface="+mn-cs"/>
                        </a:rPr>
                        <a:t>数据过滤</a:t>
                      </a: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11.27%</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6.32%</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16.32%</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4.794</a:t>
                      </a:r>
                      <a:endParaRPr lang="zh-CN" sz="1800" b="1" kern="100" dirty="0">
                        <a:solidFill>
                          <a:schemeClr val="tx1"/>
                        </a:solidFill>
                        <a:effectLst/>
                        <a:latin typeface="+mn-lt"/>
                        <a:ea typeface="+mn-ea"/>
                        <a:cs typeface="+mn-cs"/>
                      </a:endParaRPr>
                    </a:p>
                  </a:txBody>
                  <a:tcPr marL="68580" marR="68580" marT="0" marB="0"/>
                </a:tc>
                <a:extLst>
                  <a:ext uri="{0D108BD9-81ED-4DB2-BD59-A6C34878D82A}">
                    <a16:rowId xmlns:a16="http://schemas.microsoft.com/office/drawing/2014/main" val="10002"/>
                  </a:ext>
                </a:extLst>
              </a:tr>
              <a:tr h="0">
                <a:tc>
                  <a:txBody>
                    <a:bodyPr/>
                    <a:lstStyle/>
                    <a:p>
                      <a:pPr marL="0" algn="ctr" defTabSz="914400" rtl="0" eaLnBrk="1" latinLnBrk="0" hangingPunct="1">
                        <a:spcAft>
                          <a:spcPts val="0"/>
                        </a:spcAft>
                      </a:pPr>
                      <a:r>
                        <a:rPr lang="en-US" sz="1800" b="1" kern="100" dirty="0">
                          <a:solidFill>
                            <a:schemeClr val="bg1"/>
                          </a:solidFill>
                          <a:effectLst/>
                          <a:latin typeface="+mn-lt"/>
                          <a:ea typeface="+mn-ea"/>
                          <a:cs typeface="+mn-cs"/>
                        </a:rPr>
                        <a:t>ALS</a:t>
                      </a:r>
                      <a:r>
                        <a:rPr lang="zh-CN" sz="1800" b="1" kern="100" dirty="0">
                          <a:solidFill>
                            <a:schemeClr val="bg1"/>
                          </a:solidFill>
                          <a:effectLst/>
                          <a:latin typeface="+mn-lt"/>
                          <a:ea typeface="+mn-ea"/>
                          <a:cs typeface="+mn-cs"/>
                        </a:rPr>
                        <a:t>矩阵分解</a:t>
                      </a: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18.72%</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10.45%</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12.56%</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5.124</a:t>
                      </a:r>
                      <a:endParaRPr lang="zh-CN" sz="1800" b="1" kern="100" dirty="0">
                        <a:solidFill>
                          <a:schemeClr val="tx1"/>
                        </a:solidFill>
                        <a:effectLst/>
                        <a:latin typeface="+mn-lt"/>
                        <a:ea typeface="+mn-ea"/>
                        <a:cs typeface="+mn-cs"/>
                      </a:endParaRPr>
                    </a:p>
                  </a:txBody>
                  <a:tcPr marL="68580" marR="68580" marT="0" marB="0"/>
                </a:tc>
                <a:extLst>
                  <a:ext uri="{0D108BD9-81ED-4DB2-BD59-A6C34878D82A}">
                    <a16:rowId xmlns:a16="http://schemas.microsoft.com/office/drawing/2014/main" val="10003"/>
                  </a:ext>
                </a:extLst>
              </a:tr>
            </a:tbl>
          </a:graphicData>
        </a:graphic>
      </p:graphicFrame>
      <p:graphicFrame>
        <p:nvGraphicFramePr>
          <p:cNvPr id="12" name="图表 11">
            <a:extLst>
              <a:ext uri="{FF2B5EF4-FFF2-40B4-BE49-F238E27FC236}">
                <a16:creationId xmlns:a16="http://schemas.microsoft.com/office/drawing/2014/main" id="{26D8D466-EF17-455E-B81C-62DDA2FDC4F7}"/>
              </a:ext>
            </a:extLst>
          </p:cNvPr>
          <p:cNvGraphicFramePr/>
          <p:nvPr>
            <p:extLst>
              <p:ext uri="{D42A27DB-BD31-4B8C-83A1-F6EECF244321}">
                <p14:modId xmlns:p14="http://schemas.microsoft.com/office/powerpoint/2010/main" val="2033282496"/>
              </p:ext>
            </p:extLst>
          </p:nvPr>
        </p:nvGraphicFramePr>
        <p:xfrm>
          <a:off x="2025858" y="2804164"/>
          <a:ext cx="5068277" cy="335547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19734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地图</a:t>
            </a:r>
            <a:r>
              <a:rPr lang="en-US" altLang="zh-CN" sz="4000" dirty="0">
                <a:latin typeface="微软雅黑" panose="020B0503020204020204" pitchFamily="34" charset="-122"/>
                <a:ea typeface="微软雅黑" panose="020B0503020204020204" pitchFamily="34" charset="-122"/>
              </a:rPr>
              <a:t>LBS</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5</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7" name="Freeform 476">
            <a:extLst>
              <a:ext uri="{FF2B5EF4-FFF2-40B4-BE49-F238E27FC236}">
                <a16:creationId xmlns:a16="http://schemas.microsoft.com/office/drawing/2014/main" id="{E6AA6B3A-54F6-47BC-9500-BBE45B20D309}"/>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9" name="直接连接符 8">
            <a:extLst>
              <a:ext uri="{FF2B5EF4-FFF2-40B4-BE49-F238E27FC236}">
                <a16:creationId xmlns:a16="http://schemas.microsoft.com/office/drawing/2014/main" id="{4610CFC5-268B-4E29-8456-5F37E70CA62F}"/>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TextBox 498">
            <a:extLst>
              <a:ext uri="{FF2B5EF4-FFF2-40B4-BE49-F238E27FC236}">
                <a16:creationId xmlns:a16="http://schemas.microsoft.com/office/drawing/2014/main" id="{0D404964-B94A-46EA-8120-68CDBFBE06BF}"/>
              </a:ext>
            </a:extLst>
          </p:cNvPr>
          <p:cNvSpPr txBox="1"/>
          <p:nvPr/>
        </p:nvSpPr>
        <p:spPr>
          <a:xfrm>
            <a:off x="2923724" y="1444087"/>
            <a:ext cx="515204"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LBS</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12" name="TextBox 503">
            <a:extLst>
              <a:ext uri="{FF2B5EF4-FFF2-40B4-BE49-F238E27FC236}">
                <a16:creationId xmlns:a16="http://schemas.microsoft.com/office/drawing/2014/main" id="{40FA135E-2C0B-43DA-A060-FC1428A97E4D}"/>
              </a:ext>
            </a:extLst>
          </p:cNvPr>
          <p:cNvSpPr txBox="1"/>
          <p:nvPr/>
        </p:nvSpPr>
        <p:spPr>
          <a:xfrm>
            <a:off x="475599" y="1955513"/>
            <a:ext cx="4680061" cy="322009"/>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根据图片的经纬度信息，将景点信息显示在实际地图中</a:t>
            </a:r>
          </a:p>
        </p:txBody>
      </p:sp>
      <p:grpSp>
        <p:nvGrpSpPr>
          <p:cNvPr id="13" name="组合 12">
            <a:extLst>
              <a:ext uri="{FF2B5EF4-FFF2-40B4-BE49-F238E27FC236}">
                <a16:creationId xmlns:a16="http://schemas.microsoft.com/office/drawing/2014/main" id="{DA37DAC3-6F9B-44DA-9FE7-4DE3A0E0F0B5}"/>
              </a:ext>
            </a:extLst>
          </p:cNvPr>
          <p:cNvGrpSpPr/>
          <p:nvPr/>
        </p:nvGrpSpPr>
        <p:grpSpPr>
          <a:xfrm>
            <a:off x="359229" y="3459235"/>
            <a:ext cx="1360808" cy="1360808"/>
            <a:chOff x="304800" y="673100"/>
            <a:chExt cx="4000500" cy="4000500"/>
          </a:xfrm>
          <a:solidFill>
            <a:schemeClr val="accent2"/>
          </a:solidFill>
          <a:effectLst/>
        </p:grpSpPr>
        <p:sp>
          <p:nvSpPr>
            <p:cNvPr id="14" name="同心圆 4">
              <a:extLst>
                <a:ext uri="{FF2B5EF4-FFF2-40B4-BE49-F238E27FC236}">
                  <a16:creationId xmlns:a16="http://schemas.microsoft.com/office/drawing/2014/main" id="{7759AB7B-A237-4A31-BCF8-48CB50F5C668}"/>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5" name="椭圆 14">
              <a:extLst>
                <a:ext uri="{FF2B5EF4-FFF2-40B4-BE49-F238E27FC236}">
                  <a16:creationId xmlns:a16="http://schemas.microsoft.com/office/drawing/2014/main" id="{D7A43283-BD27-4EF2-ABCE-87B7AAB44DFF}"/>
                </a:ext>
              </a:extLst>
            </p:cNvPr>
            <p:cNvSpPr/>
            <p:nvPr/>
          </p:nvSpPr>
          <p:spPr>
            <a:xfrm>
              <a:off x="392112" y="760412"/>
              <a:ext cx="3825873" cy="382587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照片数据</a:t>
              </a:r>
            </a:p>
          </p:txBody>
        </p:sp>
      </p:grpSp>
      <p:sp>
        <p:nvSpPr>
          <p:cNvPr id="16" name="椭圆 15">
            <a:extLst>
              <a:ext uri="{FF2B5EF4-FFF2-40B4-BE49-F238E27FC236}">
                <a16:creationId xmlns:a16="http://schemas.microsoft.com/office/drawing/2014/main" id="{7AAA7382-6B62-45CB-BB64-73AB5C066428}"/>
              </a:ext>
            </a:extLst>
          </p:cNvPr>
          <p:cNvSpPr/>
          <p:nvPr/>
        </p:nvSpPr>
        <p:spPr>
          <a:xfrm>
            <a:off x="1463316" y="4404462"/>
            <a:ext cx="350966" cy="350966"/>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grpSp>
        <p:nvGrpSpPr>
          <p:cNvPr id="17" name="组合 16">
            <a:extLst>
              <a:ext uri="{FF2B5EF4-FFF2-40B4-BE49-F238E27FC236}">
                <a16:creationId xmlns:a16="http://schemas.microsoft.com/office/drawing/2014/main" id="{F89D6021-381E-4C3F-BD22-F62FDA955CF5}"/>
              </a:ext>
            </a:extLst>
          </p:cNvPr>
          <p:cNvGrpSpPr/>
          <p:nvPr/>
        </p:nvGrpSpPr>
        <p:grpSpPr>
          <a:xfrm>
            <a:off x="3482480" y="3429000"/>
            <a:ext cx="1447442" cy="1447442"/>
            <a:chOff x="304800" y="673100"/>
            <a:chExt cx="4000500" cy="4000500"/>
          </a:xfrm>
          <a:solidFill>
            <a:schemeClr val="accent2"/>
          </a:solidFill>
          <a:effectLst/>
        </p:grpSpPr>
        <p:sp>
          <p:nvSpPr>
            <p:cNvPr id="18" name="同心圆 4">
              <a:extLst>
                <a:ext uri="{FF2B5EF4-FFF2-40B4-BE49-F238E27FC236}">
                  <a16:creationId xmlns:a16="http://schemas.microsoft.com/office/drawing/2014/main" id="{D35EF2D2-A681-461E-B7EC-D79F66DE2141}"/>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9" name="椭圆 18">
              <a:extLst>
                <a:ext uri="{FF2B5EF4-FFF2-40B4-BE49-F238E27FC236}">
                  <a16:creationId xmlns:a16="http://schemas.microsoft.com/office/drawing/2014/main" id="{D380043B-ECA4-4E22-91C8-BC90EAB81876}"/>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经纬度信息</a:t>
              </a:r>
            </a:p>
          </p:txBody>
        </p:sp>
      </p:grpSp>
      <p:sp>
        <p:nvSpPr>
          <p:cNvPr id="20" name="椭圆 19">
            <a:extLst>
              <a:ext uri="{FF2B5EF4-FFF2-40B4-BE49-F238E27FC236}">
                <a16:creationId xmlns:a16="http://schemas.microsoft.com/office/drawing/2014/main" id="{E8E79BD8-CBB4-4674-8C97-DF793C1CD859}"/>
              </a:ext>
            </a:extLst>
          </p:cNvPr>
          <p:cNvSpPr/>
          <p:nvPr/>
        </p:nvSpPr>
        <p:spPr>
          <a:xfrm>
            <a:off x="4586567" y="4374227"/>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sp>
        <p:nvSpPr>
          <p:cNvPr id="29" name="箭头: 右 28">
            <a:extLst>
              <a:ext uri="{FF2B5EF4-FFF2-40B4-BE49-F238E27FC236}">
                <a16:creationId xmlns:a16="http://schemas.microsoft.com/office/drawing/2014/main" id="{B49727C9-BE6F-4C41-947C-987A0D64748C}"/>
              </a:ext>
            </a:extLst>
          </p:cNvPr>
          <p:cNvSpPr/>
          <p:nvPr/>
        </p:nvSpPr>
        <p:spPr>
          <a:xfrm>
            <a:off x="1847099" y="3652746"/>
            <a:ext cx="1504609"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提取</a:t>
            </a:r>
          </a:p>
        </p:txBody>
      </p:sp>
      <p:grpSp>
        <p:nvGrpSpPr>
          <p:cNvPr id="35" name="组合 34">
            <a:extLst>
              <a:ext uri="{FF2B5EF4-FFF2-40B4-BE49-F238E27FC236}">
                <a16:creationId xmlns:a16="http://schemas.microsoft.com/office/drawing/2014/main" id="{7F9D18A2-42D3-4CDF-B416-6116D51C67A6}"/>
              </a:ext>
            </a:extLst>
          </p:cNvPr>
          <p:cNvGrpSpPr/>
          <p:nvPr/>
        </p:nvGrpSpPr>
        <p:grpSpPr>
          <a:xfrm>
            <a:off x="6867149" y="2205304"/>
            <a:ext cx="1447442" cy="1447442"/>
            <a:chOff x="304800" y="673100"/>
            <a:chExt cx="4000500" cy="4000500"/>
          </a:xfrm>
          <a:solidFill>
            <a:schemeClr val="accent2"/>
          </a:solidFill>
          <a:effectLst/>
        </p:grpSpPr>
        <p:sp>
          <p:nvSpPr>
            <p:cNvPr id="36" name="同心圆 4">
              <a:extLst>
                <a:ext uri="{FF2B5EF4-FFF2-40B4-BE49-F238E27FC236}">
                  <a16:creationId xmlns:a16="http://schemas.microsoft.com/office/drawing/2014/main" id="{662A9C62-9BAA-4AC4-A174-9310349B12B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7" name="椭圆 36">
              <a:extLst>
                <a:ext uri="{FF2B5EF4-FFF2-40B4-BE49-F238E27FC236}">
                  <a16:creationId xmlns:a16="http://schemas.microsoft.com/office/drawing/2014/main" id="{E248DA64-5D7E-4168-98E1-4D56E4F5CE46}"/>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地址</a:t>
              </a:r>
              <a:endParaRPr lang="en-US" altLang="zh-CN" dirty="0">
                <a:solidFill>
                  <a:schemeClr val="bg1"/>
                </a:solidFill>
                <a:latin typeface="微软雅黑" pitchFamily="34" charset="-122"/>
                <a:ea typeface="微软雅黑" pitchFamily="34" charset="-122"/>
              </a:endParaRPr>
            </a:p>
            <a:p>
              <a:pPr algn="ctr"/>
              <a:r>
                <a:rPr lang="zh-CN" altLang="en-US" dirty="0">
                  <a:solidFill>
                    <a:schemeClr val="bg1"/>
                  </a:solidFill>
                  <a:latin typeface="微软雅黑" pitchFamily="34" charset="-122"/>
                  <a:ea typeface="微软雅黑" pitchFamily="34" charset="-122"/>
                </a:rPr>
                <a:t>信息</a:t>
              </a:r>
            </a:p>
          </p:txBody>
        </p:sp>
      </p:grpSp>
      <p:sp>
        <p:nvSpPr>
          <p:cNvPr id="38" name="椭圆 37">
            <a:extLst>
              <a:ext uri="{FF2B5EF4-FFF2-40B4-BE49-F238E27FC236}">
                <a16:creationId xmlns:a16="http://schemas.microsoft.com/office/drawing/2014/main" id="{B98BA9C5-836B-46EA-B75B-804AFD263864}"/>
              </a:ext>
            </a:extLst>
          </p:cNvPr>
          <p:cNvSpPr/>
          <p:nvPr/>
        </p:nvSpPr>
        <p:spPr>
          <a:xfrm>
            <a:off x="7971236" y="3150531"/>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grpSp>
        <p:nvGrpSpPr>
          <p:cNvPr id="39" name="组合 38">
            <a:extLst>
              <a:ext uri="{FF2B5EF4-FFF2-40B4-BE49-F238E27FC236}">
                <a16:creationId xmlns:a16="http://schemas.microsoft.com/office/drawing/2014/main" id="{838DAA12-98B5-4367-87B8-8969FB5BE0D9}"/>
              </a:ext>
            </a:extLst>
          </p:cNvPr>
          <p:cNvGrpSpPr/>
          <p:nvPr/>
        </p:nvGrpSpPr>
        <p:grpSpPr>
          <a:xfrm>
            <a:off x="6867149" y="4652695"/>
            <a:ext cx="1447442" cy="1447442"/>
            <a:chOff x="304800" y="673100"/>
            <a:chExt cx="4000500" cy="4000500"/>
          </a:xfrm>
          <a:solidFill>
            <a:schemeClr val="accent2"/>
          </a:solidFill>
          <a:effectLst/>
        </p:grpSpPr>
        <p:sp>
          <p:nvSpPr>
            <p:cNvPr id="40" name="同心圆 4">
              <a:extLst>
                <a:ext uri="{FF2B5EF4-FFF2-40B4-BE49-F238E27FC236}">
                  <a16:creationId xmlns:a16="http://schemas.microsoft.com/office/drawing/2014/main" id="{DB5765DE-F82B-4664-BC5C-14436AEFEB44}"/>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41" name="椭圆 40">
              <a:extLst>
                <a:ext uri="{FF2B5EF4-FFF2-40B4-BE49-F238E27FC236}">
                  <a16:creationId xmlns:a16="http://schemas.microsoft.com/office/drawing/2014/main" id="{EF4AD203-C18A-4734-BD02-595329334122}"/>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地图</a:t>
              </a:r>
              <a:endParaRPr lang="en-US" altLang="zh-CN" dirty="0">
                <a:solidFill>
                  <a:schemeClr val="bg1"/>
                </a:solidFill>
                <a:latin typeface="微软雅黑" pitchFamily="34" charset="-122"/>
                <a:ea typeface="微软雅黑" pitchFamily="34" charset="-122"/>
              </a:endParaRPr>
            </a:p>
            <a:p>
              <a:pPr algn="ctr"/>
              <a:r>
                <a:rPr lang="zh-CN" altLang="en-US" dirty="0">
                  <a:solidFill>
                    <a:schemeClr val="bg1"/>
                  </a:solidFill>
                  <a:latin typeface="微软雅黑" pitchFamily="34" charset="-122"/>
                  <a:ea typeface="微软雅黑" pitchFamily="34" charset="-122"/>
                </a:rPr>
                <a:t>信息</a:t>
              </a:r>
            </a:p>
          </p:txBody>
        </p:sp>
      </p:grpSp>
      <p:sp>
        <p:nvSpPr>
          <p:cNvPr id="42" name="椭圆 41">
            <a:extLst>
              <a:ext uri="{FF2B5EF4-FFF2-40B4-BE49-F238E27FC236}">
                <a16:creationId xmlns:a16="http://schemas.microsoft.com/office/drawing/2014/main" id="{0F524F70-79CE-4E8E-B1B8-9FC015B5EDEB}"/>
              </a:ext>
            </a:extLst>
          </p:cNvPr>
          <p:cNvSpPr/>
          <p:nvPr/>
        </p:nvSpPr>
        <p:spPr>
          <a:xfrm>
            <a:off x="7971236" y="5597922"/>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4</a:t>
            </a:r>
            <a:endParaRPr lang="zh-CN" altLang="en-US" dirty="0">
              <a:solidFill>
                <a:schemeClr val="bg1"/>
              </a:solidFill>
              <a:latin typeface="微软雅黑" pitchFamily="34" charset="-122"/>
              <a:ea typeface="微软雅黑" pitchFamily="34" charset="-122"/>
            </a:endParaRPr>
          </a:p>
        </p:txBody>
      </p:sp>
      <p:sp>
        <p:nvSpPr>
          <p:cNvPr id="43" name="箭头: 右 42">
            <a:extLst>
              <a:ext uri="{FF2B5EF4-FFF2-40B4-BE49-F238E27FC236}">
                <a16:creationId xmlns:a16="http://schemas.microsoft.com/office/drawing/2014/main" id="{ED859CD6-5F0A-4581-8D2A-4F0D6FE6649A}"/>
              </a:ext>
            </a:extLst>
          </p:cNvPr>
          <p:cNvSpPr/>
          <p:nvPr/>
        </p:nvSpPr>
        <p:spPr>
          <a:xfrm rot="19657147">
            <a:off x="4999740" y="2965400"/>
            <a:ext cx="1889072"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Geopy</a:t>
            </a:r>
            <a:r>
              <a:rPr lang="zh-CN" altLang="en-US" dirty="0"/>
              <a:t>库</a:t>
            </a:r>
          </a:p>
        </p:txBody>
      </p:sp>
      <p:sp>
        <p:nvSpPr>
          <p:cNvPr id="44" name="箭头: 右 43">
            <a:extLst>
              <a:ext uri="{FF2B5EF4-FFF2-40B4-BE49-F238E27FC236}">
                <a16:creationId xmlns:a16="http://schemas.microsoft.com/office/drawing/2014/main" id="{D8C58A60-EF80-43ED-9693-F430BA40D404}"/>
              </a:ext>
            </a:extLst>
          </p:cNvPr>
          <p:cNvSpPr/>
          <p:nvPr/>
        </p:nvSpPr>
        <p:spPr>
          <a:xfrm rot="2006854">
            <a:off x="4987497" y="4457158"/>
            <a:ext cx="1859262"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百度地图</a:t>
            </a:r>
            <a:r>
              <a:rPr lang="en-US" altLang="zh-CN" dirty="0"/>
              <a:t>API</a:t>
            </a:r>
            <a:endParaRPr lang="zh-CN" altLang="en-US" dirty="0"/>
          </a:p>
        </p:txBody>
      </p:sp>
    </p:spTree>
    <p:extLst>
      <p:ext uri="{BB962C8B-B14F-4D97-AF65-F5344CB8AC3E}">
        <p14:creationId xmlns:p14="http://schemas.microsoft.com/office/powerpoint/2010/main" val="1237951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additive="base">
                                        <p:cTn id="17" dur="500" fill="hold"/>
                                        <p:tgtEl>
                                          <p:spTgt spid="29"/>
                                        </p:tgtEl>
                                        <p:attrNameLst>
                                          <p:attrName>ppt_x</p:attrName>
                                        </p:attrNameLst>
                                      </p:cBhvr>
                                      <p:tavLst>
                                        <p:tav tm="0">
                                          <p:val>
                                            <p:strVal val="#ppt_x"/>
                                          </p:val>
                                        </p:tav>
                                        <p:tav tm="100000">
                                          <p:val>
                                            <p:strVal val="#ppt_x"/>
                                          </p:val>
                                        </p:tav>
                                      </p:tavLst>
                                    </p:anim>
                                    <p:anim calcmode="lin" valueType="num">
                                      <p:cBhvr additive="base">
                                        <p:cTn id="1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ppt_x"/>
                                          </p:val>
                                        </p:tav>
                                        <p:tav tm="100000">
                                          <p:val>
                                            <p:strVal val="#ppt_x"/>
                                          </p:val>
                                        </p:tav>
                                      </p:tavLst>
                                    </p:anim>
                                    <p:anim calcmode="lin" valueType="num">
                                      <p:cBhvr additive="base">
                                        <p:cTn id="24" dur="500" fill="hold"/>
                                        <p:tgtEl>
                                          <p:spTgt spid="1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43"/>
                                        </p:tgtEl>
                                        <p:attrNameLst>
                                          <p:attrName>style.visibility</p:attrName>
                                        </p:attrNameLst>
                                      </p:cBhvr>
                                      <p:to>
                                        <p:strVal val="visible"/>
                                      </p:to>
                                    </p:set>
                                    <p:anim calcmode="lin" valueType="num">
                                      <p:cBhvr additive="base">
                                        <p:cTn id="33" dur="500" fill="hold"/>
                                        <p:tgtEl>
                                          <p:spTgt spid="43"/>
                                        </p:tgtEl>
                                        <p:attrNameLst>
                                          <p:attrName>ppt_x</p:attrName>
                                        </p:attrNameLst>
                                      </p:cBhvr>
                                      <p:tavLst>
                                        <p:tav tm="0">
                                          <p:val>
                                            <p:strVal val="#ppt_x"/>
                                          </p:val>
                                        </p:tav>
                                        <p:tav tm="100000">
                                          <p:val>
                                            <p:strVal val="#ppt_x"/>
                                          </p:val>
                                        </p:tav>
                                      </p:tavLst>
                                    </p:anim>
                                    <p:anim calcmode="lin" valueType="num">
                                      <p:cBhvr additive="base">
                                        <p:cTn id="34" dur="500" fill="hold"/>
                                        <p:tgtEl>
                                          <p:spTgt spid="43"/>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anim calcmode="lin" valueType="num">
                                      <p:cBhvr additive="base">
                                        <p:cTn id="37" dur="500" fill="hold"/>
                                        <p:tgtEl>
                                          <p:spTgt spid="44"/>
                                        </p:tgtEl>
                                        <p:attrNameLst>
                                          <p:attrName>ppt_x</p:attrName>
                                        </p:attrNameLst>
                                      </p:cBhvr>
                                      <p:tavLst>
                                        <p:tav tm="0">
                                          <p:val>
                                            <p:strVal val="#ppt_x"/>
                                          </p:val>
                                        </p:tav>
                                        <p:tav tm="100000">
                                          <p:val>
                                            <p:strVal val="#ppt_x"/>
                                          </p:val>
                                        </p:tav>
                                      </p:tavLst>
                                    </p:anim>
                                    <p:anim calcmode="lin" valueType="num">
                                      <p:cBhvr additive="base">
                                        <p:cTn id="3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500" fill="hold"/>
                                        <p:tgtEl>
                                          <p:spTgt spid="35"/>
                                        </p:tgtEl>
                                        <p:attrNameLst>
                                          <p:attrName>ppt_x</p:attrName>
                                        </p:attrNameLst>
                                      </p:cBhvr>
                                      <p:tavLst>
                                        <p:tav tm="0">
                                          <p:val>
                                            <p:strVal val="#ppt_x"/>
                                          </p:val>
                                        </p:tav>
                                        <p:tav tm="100000">
                                          <p:val>
                                            <p:strVal val="#ppt_x"/>
                                          </p:val>
                                        </p:tav>
                                      </p:tavLst>
                                    </p:anim>
                                    <p:anim calcmode="lin" valueType="num">
                                      <p:cBhvr additive="base">
                                        <p:cTn id="44" dur="500" fill="hold"/>
                                        <p:tgtEl>
                                          <p:spTgt spid="35"/>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anim calcmode="lin" valueType="num">
                                      <p:cBhvr additive="base">
                                        <p:cTn id="47" dur="500" fill="hold"/>
                                        <p:tgtEl>
                                          <p:spTgt spid="38"/>
                                        </p:tgtEl>
                                        <p:attrNameLst>
                                          <p:attrName>ppt_x</p:attrName>
                                        </p:attrNameLst>
                                      </p:cBhvr>
                                      <p:tavLst>
                                        <p:tav tm="0">
                                          <p:val>
                                            <p:strVal val="#ppt_x"/>
                                          </p:val>
                                        </p:tav>
                                        <p:tav tm="100000">
                                          <p:val>
                                            <p:strVal val="#ppt_x"/>
                                          </p:val>
                                        </p:tav>
                                      </p:tavLst>
                                    </p:anim>
                                    <p:anim calcmode="lin" valueType="num">
                                      <p:cBhvr additive="base">
                                        <p:cTn id="48" dur="500" fill="hold"/>
                                        <p:tgtEl>
                                          <p:spTgt spid="38"/>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39"/>
                                        </p:tgtEl>
                                        <p:attrNameLst>
                                          <p:attrName>style.visibility</p:attrName>
                                        </p:attrNameLst>
                                      </p:cBhvr>
                                      <p:to>
                                        <p:strVal val="visible"/>
                                      </p:to>
                                    </p:set>
                                    <p:anim calcmode="lin" valueType="num">
                                      <p:cBhvr additive="base">
                                        <p:cTn id="51" dur="500" fill="hold"/>
                                        <p:tgtEl>
                                          <p:spTgt spid="39"/>
                                        </p:tgtEl>
                                        <p:attrNameLst>
                                          <p:attrName>ppt_x</p:attrName>
                                        </p:attrNameLst>
                                      </p:cBhvr>
                                      <p:tavLst>
                                        <p:tav tm="0">
                                          <p:val>
                                            <p:strVal val="#ppt_x"/>
                                          </p:val>
                                        </p:tav>
                                        <p:tav tm="100000">
                                          <p:val>
                                            <p:strVal val="#ppt_x"/>
                                          </p:val>
                                        </p:tav>
                                      </p:tavLst>
                                    </p:anim>
                                    <p:anim calcmode="lin" valueType="num">
                                      <p:cBhvr additive="base">
                                        <p:cTn id="52" dur="500" fill="hold"/>
                                        <p:tgtEl>
                                          <p:spTgt spid="39"/>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 calcmode="lin" valueType="num">
                                      <p:cBhvr additive="base">
                                        <p:cTn id="55" dur="500" fill="hold"/>
                                        <p:tgtEl>
                                          <p:spTgt spid="42"/>
                                        </p:tgtEl>
                                        <p:attrNameLst>
                                          <p:attrName>ppt_x</p:attrName>
                                        </p:attrNameLst>
                                      </p:cBhvr>
                                      <p:tavLst>
                                        <p:tav tm="0">
                                          <p:val>
                                            <p:strVal val="#ppt_x"/>
                                          </p:val>
                                        </p:tav>
                                        <p:tav tm="100000">
                                          <p:val>
                                            <p:strVal val="#ppt_x"/>
                                          </p:val>
                                        </p:tav>
                                      </p:tavLst>
                                    </p:anim>
                                    <p:anim calcmode="lin" valueType="num">
                                      <p:cBhvr additive="base">
                                        <p:cTn id="56"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0" grpId="0" animBg="1"/>
      <p:bldP spid="29" grpId="0" animBg="1"/>
      <p:bldP spid="38" grpId="0" animBg="1"/>
      <p:bldP spid="42" grpId="0" animBg="1"/>
      <p:bldP spid="43" grpId="0" animBg="1"/>
      <p:bldP spid="4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地图</a:t>
            </a:r>
            <a:r>
              <a:rPr lang="en-US" altLang="zh-CN" sz="4000" dirty="0">
                <a:latin typeface="微软雅黑" panose="020B0503020204020204" pitchFamily="34" charset="-122"/>
                <a:ea typeface="微软雅黑" panose="020B0503020204020204" pitchFamily="34" charset="-122"/>
              </a:rPr>
              <a:t>LBS</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5</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7" name="Freeform 476">
            <a:extLst>
              <a:ext uri="{FF2B5EF4-FFF2-40B4-BE49-F238E27FC236}">
                <a16:creationId xmlns:a16="http://schemas.microsoft.com/office/drawing/2014/main" id="{E6AA6B3A-54F6-47BC-9500-BBE45B20D309}"/>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9" name="直接连接符 8">
            <a:extLst>
              <a:ext uri="{FF2B5EF4-FFF2-40B4-BE49-F238E27FC236}">
                <a16:creationId xmlns:a16="http://schemas.microsoft.com/office/drawing/2014/main" id="{4610CFC5-268B-4E29-8456-5F37E70CA62F}"/>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TextBox 498">
            <a:extLst>
              <a:ext uri="{FF2B5EF4-FFF2-40B4-BE49-F238E27FC236}">
                <a16:creationId xmlns:a16="http://schemas.microsoft.com/office/drawing/2014/main" id="{0D404964-B94A-46EA-8120-68CDBFBE06BF}"/>
              </a:ext>
            </a:extLst>
          </p:cNvPr>
          <p:cNvSpPr txBox="1"/>
          <p:nvPr/>
        </p:nvSpPr>
        <p:spPr>
          <a:xfrm>
            <a:off x="2187290" y="1438304"/>
            <a:ext cx="1164419" cy="358173"/>
          </a:xfrm>
          <a:prstGeom prst="rect">
            <a:avLst/>
          </a:prstGeom>
          <a:noFill/>
        </p:spPr>
        <p:txBody>
          <a:bodyPr wrap="none" lIns="68579" tIns="34289" rIns="68579" bIns="34289" rtlCol="0" anchor="ctr">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坐标系转换</a:t>
            </a:r>
          </a:p>
        </p:txBody>
      </p:sp>
      <p:sp>
        <p:nvSpPr>
          <p:cNvPr id="30" name="TextBox 505">
            <a:extLst>
              <a:ext uri="{FF2B5EF4-FFF2-40B4-BE49-F238E27FC236}">
                <a16:creationId xmlns:a16="http://schemas.microsoft.com/office/drawing/2014/main" id="{21D99B7F-E127-4020-96B7-904953CF372D}"/>
              </a:ext>
            </a:extLst>
          </p:cNvPr>
          <p:cNvSpPr txBox="1"/>
          <p:nvPr/>
        </p:nvSpPr>
        <p:spPr>
          <a:xfrm>
            <a:off x="1616774" y="2183714"/>
            <a:ext cx="6317602" cy="4175308"/>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lnSpc>
                <a:spcPct val="150000"/>
              </a:lnSpc>
              <a:buFont typeface="Wingdings" panose="05000000000000000000" pitchFamily="2" charset="2"/>
              <a:buChar char="l"/>
            </a:pPr>
            <a:r>
              <a:rPr lang="zh-CN" altLang="en-US" sz="1800" dirty="0"/>
              <a:t>利用百度地图提供的</a:t>
            </a:r>
            <a:r>
              <a:rPr lang="en-US" altLang="zh-CN" sz="1800" dirty="0"/>
              <a:t>API</a:t>
            </a:r>
            <a:r>
              <a:rPr lang="zh-CN" altLang="en-US" sz="1800" dirty="0"/>
              <a:t>接口，结合景点中每张照片的</a:t>
            </a:r>
            <a:r>
              <a:rPr lang="en-US" altLang="zh-CN" sz="1800" dirty="0"/>
              <a:t>GEO</a:t>
            </a:r>
            <a:r>
              <a:rPr lang="zh-CN" altLang="en-US" sz="1800" dirty="0"/>
              <a:t>信息，可以很方便的在实际地图上投影景点信息。</a:t>
            </a:r>
            <a:endParaRPr lang="en-US" altLang="zh-CN" sz="1800" dirty="0"/>
          </a:p>
          <a:p>
            <a:pPr marL="285750" indent="-285750">
              <a:lnSpc>
                <a:spcPct val="150000"/>
              </a:lnSpc>
              <a:buFont typeface="Wingdings" panose="05000000000000000000" pitchFamily="2" charset="2"/>
              <a:buChar char="l"/>
            </a:pPr>
            <a:endParaRPr lang="zh-CN" altLang="en-US" sz="1800" dirty="0"/>
          </a:p>
          <a:p>
            <a:pPr marL="285750" indent="-285750">
              <a:lnSpc>
                <a:spcPct val="150000"/>
              </a:lnSpc>
              <a:buFont typeface="Wingdings" panose="05000000000000000000" pitchFamily="2" charset="2"/>
              <a:buChar char="l"/>
            </a:pPr>
            <a:r>
              <a:rPr lang="zh-CN" altLang="en-US" sz="1800" dirty="0"/>
              <a:t>值得注意的是，照片的</a:t>
            </a:r>
            <a:r>
              <a:rPr lang="en-US" altLang="zh-CN" sz="1800" dirty="0"/>
              <a:t>GEO</a:t>
            </a:r>
            <a:r>
              <a:rPr lang="zh-CN" altLang="en-US" sz="1800" dirty="0"/>
              <a:t>信息是基于</a:t>
            </a:r>
            <a:r>
              <a:rPr lang="en-US" altLang="zh-CN" sz="1800" dirty="0"/>
              <a:t>GPS</a:t>
            </a:r>
            <a:r>
              <a:rPr lang="zh-CN" altLang="en-US" sz="1800" dirty="0"/>
              <a:t>系统的，</a:t>
            </a:r>
            <a:r>
              <a:rPr lang="en-US" altLang="zh-CN" sz="1800" dirty="0"/>
              <a:t>GPS</a:t>
            </a:r>
            <a:r>
              <a:rPr lang="zh-CN" altLang="en-US" sz="1800" dirty="0"/>
              <a:t>采用的是</a:t>
            </a:r>
            <a:r>
              <a:rPr lang="en-US" altLang="zh-CN" sz="1800" dirty="0"/>
              <a:t>WGS</a:t>
            </a:r>
            <a:r>
              <a:rPr lang="zh-CN" altLang="en-US" sz="1800" dirty="0"/>
              <a:t>坐标系，是国际通用的一种地心坐标系，而百度地图的坐标系采用的是</a:t>
            </a:r>
            <a:r>
              <a:rPr lang="en-US" altLang="zh-CN" sz="1800" dirty="0"/>
              <a:t>BD-09</a:t>
            </a:r>
            <a:r>
              <a:rPr lang="zh-CN" altLang="en-US" sz="1800" dirty="0"/>
              <a:t>，是 </a:t>
            </a:r>
            <a:r>
              <a:rPr lang="en-US" altLang="zh-CN" sz="1800" dirty="0"/>
              <a:t>GCJ-02</a:t>
            </a:r>
            <a:r>
              <a:rPr lang="zh-CN" altLang="en-US" sz="1800" dirty="0"/>
              <a:t>的变种， </a:t>
            </a:r>
            <a:r>
              <a:rPr lang="en-US" altLang="zh-CN" sz="1800" dirty="0"/>
              <a:t>GCJ-02</a:t>
            </a:r>
            <a:r>
              <a:rPr lang="zh-CN" altLang="en-US" sz="1800" dirty="0"/>
              <a:t>是国内官方采用的一种坐标系。</a:t>
            </a:r>
            <a:endParaRPr lang="en-US" altLang="zh-CN" sz="1800" dirty="0"/>
          </a:p>
          <a:p>
            <a:pPr marL="285750" indent="-285750">
              <a:lnSpc>
                <a:spcPct val="150000"/>
              </a:lnSpc>
              <a:buFont typeface="Wingdings" panose="05000000000000000000" pitchFamily="2" charset="2"/>
              <a:buChar char="l"/>
            </a:pPr>
            <a:endParaRPr lang="en-US" altLang="zh-CN" sz="1800" dirty="0"/>
          </a:p>
          <a:p>
            <a:pPr marL="285750" indent="-285750">
              <a:lnSpc>
                <a:spcPct val="150000"/>
              </a:lnSpc>
              <a:buFont typeface="Wingdings" panose="05000000000000000000" pitchFamily="2" charset="2"/>
              <a:buChar char="l"/>
            </a:pPr>
            <a:r>
              <a:rPr lang="zh-CN" altLang="en-US" sz="1800" dirty="0"/>
              <a:t>在使用百度地图</a:t>
            </a:r>
            <a:r>
              <a:rPr lang="en-US" altLang="zh-CN" sz="1800" dirty="0"/>
              <a:t>API</a:t>
            </a:r>
            <a:r>
              <a:rPr lang="zh-CN" altLang="en-US" sz="1800" dirty="0"/>
              <a:t>时，需要完成</a:t>
            </a:r>
            <a:r>
              <a:rPr lang="en-US" altLang="zh-CN" sz="1800" dirty="0"/>
              <a:t>WGS</a:t>
            </a:r>
            <a:r>
              <a:rPr lang="zh-CN" altLang="en-US" sz="1800" dirty="0"/>
              <a:t>坐标系到</a:t>
            </a:r>
            <a:r>
              <a:rPr lang="en-US" altLang="zh-CN" sz="1800" dirty="0"/>
              <a:t>BD-09</a:t>
            </a:r>
            <a:r>
              <a:rPr lang="zh-CN" altLang="en-US" sz="1800" dirty="0"/>
              <a:t>坐标系的转换</a:t>
            </a:r>
          </a:p>
        </p:txBody>
      </p:sp>
      <p:sp>
        <p:nvSpPr>
          <p:cNvPr id="31" name="圆角矩形 2">
            <a:extLst>
              <a:ext uri="{FF2B5EF4-FFF2-40B4-BE49-F238E27FC236}">
                <a16:creationId xmlns:a16="http://schemas.microsoft.com/office/drawing/2014/main" id="{C894940E-46BD-4F64-9727-8F1E7B43CEF9}"/>
              </a:ext>
            </a:extLst>
          </p:cNvPr>
          <p:cNvSpPr/>
          <p:nvPr/>
        </p:nvSpPr>
        <p:spPr>
          <a:xfrm>
            <a:off x="1090438" y="2069975"/>
            <a:ext cx="7370274" cy="4358306"/>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481668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a:grpSpLocks noChangeAspect="1"/>
          </p:cNvGrpSpPr>
          <p:nvPr/>
        </p:nvGrpSpPr>
        <p:grpSpPr>
          <a:xfrm>
            <a:off x="3811836" y="1700080"/>
            <a:ext cx="1520326" cy="1053000"/>
            <a:chOff x="10507663" y="6684963"/>
            <a:chExt cx="795338" cy="550863"/>
          </a:xfrm>
          <a:solidFill>
            <a:srgbClr val="1F487C"/>
          </a:solidFill>
        </p:grpSpPr>
        <p:sp>
          <p:nvSpPr>
            <p:cNvPr id="8" name="Freeform 899"/>
            <p:cNvSpPr>
              <a:spLocks noEditPoints="1"/>
            </p:cNvSpPr>
            <p:nvPr/>
          </p:nvSpPr>
          <p:spPr bwMode="auto">
            <a:xfrm>
              <a:off x="10507663" y="6800851"/>
              <a:ext cx="795338" cy="398463"/>
            </a:xfrm>
            <a:custGeom>
              <a:avLst/>
              <a:gdLst>
                <a:gd name="T0" fmla="*/ 71 w 212"/>
                <a:gd name="T1" fmla="*/ 17 h 106"/>
                <a:gd name="T2" fmla="*/ 70 w 212"/>
                <a:gd name="T3" fmla="*/ 8 h 106"/>
                <a:gd name="T4" fmla="*/ 65 w 212"/>
                <a:gd name="T5" fmla="*/ 6 h 106"/>
                <a:gd name="T6" fmla="*/ 34 w 212"/>
                <a:gd name="T7" fmla="*/ 33 h 106"/>
                <a:gd name="T8" fmla="*/ 36 w 212"/>
                <a:gd name="T9" fmla="*/ 50 h 106"/>
                <a:gd name="T10" fmla="*/ 39 w 212"/>
                <a:gd name="T11" fmla="*/ 60 h 106"/>
                <a:gd name="T12" fmla="*/ 39 w 212"/>
                <a:gd name="T13" fmla="*/ 65 h 106"/>
                <a:gd name="T14" fmla="*/ 30 w 212"/>
                <a:gd name="T15" fmla="*/ 74 h 106"/>
                <a:gd name="T16" fmla="*/ 1 w 212"/>
                <a:gd name="T17" fmla="*/ 89 h 106"/>
                <a:gd name="T18" fmla="*/ 25 w 212"/>
                <a:gd name="T19" fmla="*/ 106 h 106"/>
                <a:gd name="T20" fmla="*/ 25 w 212"/>
                <a:gd name="T21" fmla="*/ 93 h 106"/>
                <a:gd name="T22" fmla="*/ 25 w 212"/>
                <a:gd name="T23" fmla="*/ 91 h 106"/>
                <a:gd name="T24" fmla="*/ 46 w 212"/>
                <a:gd name="T25" fmla="*/ 76 h 106"/>
                <a:gd name="T26" fmla="*/ 69 w 212"/>
                <a:gd name="T27" fmla="*/ 67 h 106"/>
                <a:gd name="T28" fmla="*/ 66 w 212"/>
                <a:gd name="T29" fmla="*/ 65 h 106"/>
                <a:gd name="T30" fmla="*/ 70 w 212"/>
                <a:gd name="T31" fmla="*/ 52 h 106"/>
                <a:gd name="T32" fmla="*/ 75 w 212"/>
                <a:gd name="T33" fmla="*/ 45 h 106"/>
                <a:gd name="T34" fmla="*/ 70 w 212"/>
                <a:gd name="T35" fmla="*/ 24 h 106"/>
                <a:gd name="T36" fmla="*/ 211 w 212"/>
                <a:gd name="T37" fmla="*/ 89 h 106"/>
                <a:gd name="T38" fmla="*/ 182 w 212"/>
                <a:gd name="T39" fmla="*/ 74 h 106"/>
                <a:gd name="T40" fmla="*/ 173 w 212"/>
                <a:gd name="T41" fmla="*/ 65 h 106"/>
                <a:gd name="T42" fmla="*/ 173 w 212"/>
                <a:gd name="T43" fmla="*/ 59 h 106"/>
                <a:gd name="T44" fmla="*/ 177 w 212"/>
                <a:gd name="T45" fmla="*/ 49 h 106"/>
                <a:gd name="T46" fmla="*/ 178 w 212"/>
                <a:gd name="T47" fmla="*/ 37 h 106"/>
                <a:gd name="T48" fmla="*/ 178 w 212"/>
                <a:gd name="T49" fmla="*/ 23 h 106"/>
                <a:gd name="T50" fmla="*/ 174 w 212"/>
                <a:gd name="T51" fmla="*/ 8 h 106"/>
                <a:gd name="T52" fmla="*/ 168 w 212"/>
                <a:gd name="T53" fmla="*/ 6 h 106"/>
                <a:gd name="T54" fmla="*/ 139 w 212"/>
                <a:gd name="T55" fmla="*/ 12 h 106"/>
                <a:gd name="T56" fmla="*/ 139 w 212"/>
                <a:gd name="T57" fmla="*/ 15 h 106"/>
                <a:gd name="T58" fmla="*/ 140 w 212"/>
                <a:gd name="T59" fmla="*/ 17 h 106"/>
                <a:gd name="T60" fmla="*/ 138 w 212"/>
                <a:gd name="T61" fmla="*/ 41 h 106"/>
                <a:gd name="T62" fmla="*/ 139 w 212"/>
                <a:gd name="T63" fmla="*/ 50 h 106"/>
                <a:gd name="T64" fmla="*/ 142 w 212"/>
                <a:gd name="T65" fmla="*/ 60 h 106"/>
                <a:gd name="T66" fmla="*/ 143 w 212"/>
                <a:gd name="T67" fmla="*/ 65 h 106"/>
                <a:gd name="T68" fmla="*/ 156 w 212"/>
                <a:gd name="T69" fmla="*/ 72 h 106"/>
                <a:gd name="T70" fmla="*/ 170 w 212"/>
                <a:gd name="T71" fmla="*/ 78 h 106"/>
                <a:gd name="T72" fmla="*/ 187 w 212"/>
                <a:gd name="T73" fmla="*/ 92 h 106"/>
                <a:gd name="T74" fmla="*/ 187 w 212"/>
                <a:gd name="T75" fmla="*/ 101 h 106"/>
                <a:gd name="T76" fmla="*/ 212 w 212"/>
                <a:gd name="T7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2" h="106">
                  <a:moveTo>
                    <a:pt x="69" y="22"/>
                  </a:moveTo>
                  <a:cubicBezTo>
                    <a:pt x="69" y="20"/>
                    <a:pt x="70" y="18"/>
                    <a:pt x="71" y="17"/>
                  </a:cubicBezTo>
                  <a:cubicBezTo>
                    <a:pt x="71" y="16"/>
                    <a:pt x="71" y="16"/>
                    <a:pt x="71" y="16"/>
                  </a:cubicBezTo>
                  <a:cubicBezTo>
                    <a:pt x="71" y="13"/>
                    <a:pt x="70" y="11"/>
                    <a:pt x="70" y="8"/>
                  </a:cubicBezTo>
                  <a:cubicBezTo>
                    <a:pt x="67" y="8"/>
                    <a:pt x="67" y="8"/>
                    <a:pt x="67" y="8"/>
                  </a:cubicBezTo>
                  <a:cubicBezTo>
                    <a:pt x="65" y="6"/>
                    <a:pt x="65" y="6"/>
                    <a:pt x="65" y="6"/>
                  </a:cubicBezTo>
                  <a:cubicBezTo>
                    <a:pt x="56" y="0"/>
                    <a:pt x="47" y="4"/>
                    <a:pt x="42" y="6"/>
                  </a:cubicBezTo>
                  <a:cubicBezTo>
                    <a:pt x="35" y="8"/>
                    <a:pt x="30" y="18"/>
                    <a:pt x="34" y="33"/>
                  </a:cubicBezTo>
                  <a:cubicBezTo>
                    <a:pt x="34" y="36"/>
                    <a:pt x="32" y="37"/>
                    <a:pt x="32" y="38"/>
                  </a:cubicBezTo>
                  <a:cubicBezTo>
                    <a:pt x="33" y="41"/>
                    <a:pt x="33" y="49"/>
                    <a:pt x="36" y="50"/>
                  </a:cubicBezTo>
                  <a:cubicBezTo>
                    <a:pt x="36" y="51"/>
                    <a:pt x="38" y="51"/>
                    <a:pt x="38" y="51"/>
                  </a:cubicBezTo>
                  <a:cubicBezTo>
                    <a:pt x="38" y="54"/>
                    <a:pt x="38" y="57"/>
                    <a:pt x="39" y="60"/>
                  </a:cubicBezTo>
                  <a:cubicBezTo>
                    <a:pt x="39" y="62"/>
                    <a:pt x="41" y="62"/>
                    <a:pt x="42" y="65"/>
                  </a:cubicBezTo>
                  <a:cubicBezTo>
                    <a:pt x="39" y="65"/>
                    <a:pt x="39" y="65"/>
                    <a:pt x="39" y="65"/>
                  </a:cubicBezTo>
                  <a:cubicBezTo>
                    <a:pt x="38" y="67"/>
                    <a:pt x="37" y="72"/>
                    <a:pt x="35" y="73"/>
                  </a:cubicBezTo>
                  <a:cubicBezTo>
                    <a:pt x="33" y="73"/>
                    <a:pt x="32" y="74"/>
                    <a:pt x="30" y="74"/>
                  </a:cubicBezTo>
                  <a:cubicBezTo>
                    <a:pt x="25" y="76"/>
                    <a:pt x="19" y="79"/>
                    <a:pt x="13" y="81"/>
                  </a:cubicBezTo>
                  <a:cubicBezTo>
                    <a:pt x="8" y="83"/>
                    <a:pt x="2" y="84"/>
                    <a:pt x="1" y="89"/>
                  </a:cubicBezTo>
                  <a:cubicBezTo>
                    <a:pt x="1" y="93"/>
                    <a:pt x="0" y="101"/>
                    <a:pt x="0" y="106"/>
                  </a:cubicBezTo>
                  <a:cubicBezTo>
                    <a:pt x="25" y="106"/>
                    <a:pt x="25" y="106"/>
                    <a:pt x="25" y="106"/>
                  </a:cubicBezTo>
                  <a:cubicBezTo>
                    <a:pt x="25" y="104"/>
                    <a:pt x="25" y="103"/>
                    <a:pt x="25" y="101"/>
                  </a:cubicBezTo>
                  <a:cubicBezTo>
                    <a:pt x="25" y="98"/>
                    <a:pt x="25" y="95"/>
                    <a:pt x="25" y="93"/>
                  </a:cubicBezTo>
                  <a:cubicBezTo>
                    <a:pt x="25" y="92"/>
                    <a:pt x="25" y="92"/>
                    <a:pt x="25" y="92"/>
                  </a:cubicBezTo>
                  <a:cubicBezTo>
                    <a:pt x="25" y="91"/>
                    <a:pt x="25" y="91"/>
                    <a:pt x="25" y="91"/>
                  </a:cubicBezTo>
                  <a:cubicBezTo>
                    <a:pt x="28" y="83"/>
                    <a:pt x="36" y="80"/>
                    <a:pt x="42" y="78"/>
                  </a:cubicBezTo>
                  <a:cubicBezTo>
                    <a:pt x="44" y="77"/>
                    <a:pt x="45" y="77"/>
                    <a:pt x="46" y="76"/>
                  </a:cubicBezTo>
                  <a:cubicBezTo>
                    <a:pt x="49" y="75"/>
                    <a:pt x="53" y="74"/>
                    <a:pt x="56" y="72"/>
                  </a:cubicBezTo>
                  <a:cubicBezTo>
                    <a:pt x="60" y="70"/>
                    <a:pt x="65" y="68"/>
                    <a:pt x="69" y="67"/>
                  </a:cubicBezTo>
                  <a:cubicBezTo>
                    <a:pt x="69" y="66"/>
                    <a:pt x="69" y="66"/>
                    <a:pt x="69" y="65"/>
                  </a:cubicBezTo>
                  <a:cubicBezTo>
                    <a:pt x="68" y="65"/>
                    <a:pt x="67" y="65"/>
                    <a:pt x="66" y="65"/>
                  </a:cubicBezTo>
                  <a:cubicBezTo>
                    <a:pt x="66" y="62"/>
                    <a:pt x="68" y="61"/>
                    <a:pt x="69" y="59"/>
                  </a:cubicBezTo>
                  <a:cubicBezTo>
                    <a:pt x="70" y="57"/>
                    <a:pt x="69" y="54"/>
                    <a:pt x="70" y="52"/>
                  </a:cubicBezTo>
                  <a:cubicBezTo>
                    <a:pt x="71" y="51"/>
                    <a:pt x="73" y="50"/>
                    <a:pt x="73" y="49"/>
                  </a:cubicBezTo>
                  <a:cubicBezTo>
                    <a:pt x="74" y="48"/>
                    <a:pt x="75" y="46"/>
                    <a:pt x="75" y="45"/>
                  </a:cubicBezTo>
                  <a:cubicBezTo>
                    <a:pt x="75" y="44"/>
                    <a:pt x="75" y="43"/>
                    <a:pt x="75" y="43"/>
                  </a:cubicBezTo>
                  <a:cubicBezTo>
                    <a:pt x="71" y="38"/>
                    <a:pt x="70" y="30"/>
                    <a:pt x="70" y="24"/>
                  </a:cubicBezTo>
                  <a:cubicBezTo>
                    <a:pt x="70" y="23"/>
                    <a:pt x="70" y="23"/>
                    <a:pt x="69" y="22"/>
                  </a:cubicBezTo>
                  <a:close/>
                  <a:moveTo>
                    <a:pt x="211" y="89"/>
                  </a:moveTo>
                  <a:cubicBezTo>
                    <a:pt x="210" y="84"/>
                    <a:pt x="204" y="83"/>
                    <a:pt x="199" y="81"/>
                  </a:cubicBezTo>
                  <a:cubicBezTo>
                    <a:pt x="193" y="79"/>
                    <a:pt x="187" y="76"/>
                    <a:pt x="182" y="74"/>
                  </a:cubicBezTo>
                  <a:cubicBezTo>
                    <a:pt x="180" y="74"/>
                    <a:pt x="179" y="73"/>
                    <a:pt x="177" y="73"/>
                  </a:cubicBezTo>
                  <a:cubicBezTo>
                    <a:pt x="175" y="72"/>
                    <a:pt x="174" y="67"/>
                    <a:pt x="173" y="65"/>
                  </a:cubicBezTo>
                  <a:cubicBezTo>
                    <a:pt x="172" y="65"/>
                    <a:pt x="171" y="65"/>
                    <a:pt x="170" y="65"/>
                  </a:cubicBezTo>
                  <a:cubicBezTo>
                    <a:pt x="170" y="62"/>
                    <a:pt x="172" y="61"/>
                    <a:pt x="173" y="59"/>
                  </a:cubicBezTo>
                  <a:cubicBezTo>
                    <a:pt x="173" y="57"/>
                    <a:pt x="173" y="54"/>
                    <a:pt x="174" y="52"/>
                  </a:cubicBezTo>
                  <a:cubicBezTo>
                    <a:pt x="175" y="51"/>
                    <a:pt x="176" y="50"/>
                    <a:pt x="177" y="49"/>
                  </a:cubicBezTo>
                  <a:cubicBezTo>
                    <a:pt x="178" y="48"/>
                    <a:pt x="178" y="46"/>
                    <a:pt x="179" y="45"/>
                  </a:cubicBezTo>
                  <a:cubicBezTo>
                    <a:pt x="179" y="43"/>
                    <a:pt x="180" y="39"/>
                    <a:pt x="178" y="37"/>
                  </a:cubicBezTo>
                  <a:cubicBezTo>
                    <a:pt x="178" y="35"/>
                    <a:pt x="177" y="35"/>
                    <a:pt x="177" y="34"/>
                  </a:cubicBezTo>
                  <a:cubicBezTo>
                    <a:pt x="177" y="31"/>
                    <a:pt x="178" y="25"/>
                    <a:pt x="178" y="23"/>
                  </a:cubicBezTo>
                  <a:cubicBezTo>
                    <a:pt x="178" y="20"/>
                    <a:pt x="178" y="16"/>
                    <a:pt x="177" y="13"/>
                  </a:cubicBezTo>
                  <a:cubicBezTo>
                    <a:pt x="177" y="13"/>
                    <a:pt x="176" y="9"/>
                    <a:pt x="174" y="8"/>
                  </a:cubicBezTo>
                  <a:cubicBezTo>
                    <a:pt x="171" y="8"/>
                    <a:pt x="171" y="8"/>
                    <a:pt x="171" y="8"/>
                  </a:cubicBezTo>
                  <a:cubicBezTo>
                    <a:pt x="168" y="6"/>
                    <a:pt x="168" y="6"/>
                    <a:pt x="168" y="6"/>
                  </a:cubicBezTo>
                  <a:cubicBezTo>
                    <a:pt x="160" y="0"/>
                    <a:pt x="151" y="4"/>
                    <a:pt x="146" y="6"/>
                  </a:cubicBezTo>
                  <a:cubicBezTo>
                    <a:pt x="143" y="7"/>
                    <a:pt x="141" y="9"/>
                    <a:pt x="139" y="12"/>
                  </a:cubicBezTo>
                  <a:cubicBezTo>
                    <a:pt x="139" y="13"/>
                    <a:pt x="139" y="14"/>
                    <a:pt x="139" y="14"/>
                  </a:cubicBezTo>
                  <a:cubicBezTo>
                    <a:pt x="139" y="15"/>
                    <a:pt x="139" y="15"/>
                    <a:pt x="139" y="15"/>
                  </a:cubicBezTo>
                  <a:cubicBezTo>
                    <a:pt x="139" y="15"/>
                    <a:pt x="139" y="15"/>
                    <a:pt x="139" y="15"/>
                  </a:cubicBezTo>
                  <a:cubicBezTo>
                    <a:pt x="140" y="16"/>
                    <a:pt x="140" y="16"/>
                    <a:pt x="140" y="17"/>
                  </a:cubicBezTo>
                  <a:cubicBezTo>
                    <a:pt x="143" y="22"/>
                    <a:pt x="142" y="28"/>
                    <a:pt x="141" y="32"/>
                  </a:cubicBezTo>
                  <a:cubicBezTo>
                    <a:pt x="141" y="34"/>
                    <a:pt x="140" y="38"/>
                    <a:pt x="138" y="41"/>
                  </a:cubicBezTo>
                  <a:cubicBezTo>
                    <a:pt x="137" y="41"/>
                    <a:pt x="137" y="42"/>
                    <a:pt x="136" y="42"/>
                  </a:cubicBezTo>
                  <a:cubicBezTo>
                    <a:pt x="137" y="46"/>
                    <a:pt x="137" y="49"/>
                    <a:pt x="139" y="50"/>
                  </a:cubicBezTo>
                  <a:cubicBezTo>
                    <a:pt x="140" y="51"/>
                    <a:pt x="142" y="51"/>
                    <a:pt x="142" y="51"/>
                  </a:cubicBezTo>
                  <a:cubicBezTo>
                    <a:pt x="142" y="54"/>
                    <a:pt x="142" y="57"/>
                    <a:pt x="142" y="60"/>
                  </a:cubicBezTo>
                  <a:cubicBezTo>
                    <a:pt x="143" y="62"/>
                    <a:pt x="145" y="62"/>
                    <a:pt x="145" y="65"/>
                  </a:cubicBezTo>
                  <a:cubicBezTo>
                    <a:pt x="143" y="65"/>
                    <a:pt x="143" y="65"/>
                    <a:pt x="143" y="65"/>
                  </a:cubicBezTo>
                  <a:cubicBezTo>
                    <a:pt x="143" y="66"/>
                    <a:pt x="143" y="66"/>
                    <a:pt x="143" y="67"/>
                  </a:cubicBezTo>
                  <a:cubicBezTo>
                    <a:pt x="147" y="68"/>
                    <a:pt x="152" y="70"/>
                    <a:pt x="156" y="72"/>
                  </a:cubicBezTo>
                  <a:cubicBezTo>
                    <a:pt x="160" y="74"/>
                    <a:pt x="163" y="75"/>
                    <a:pt x="166" y="76"/>
                  </a:cubicBezTo>
                  <a:cubicBezTo>
                    <a:pt x="167" y="77"/>
                    <a:pt x="168" y="77"/>
                    <a:pt x="170" y="78"/>
                  </a:cubicBezTo>
                  <a:cubicBezTo>
                    <a:pt x="176" y="80"/>
                    <a:pt x="184" y="83"/>
                    <a:pt x="187" y="91"/>
                  </a:cubicBezTo>
                  <a:cubicBezTo>
                    <a:pt x="187" y="92"/>
                    <a:pt x="187" y="92"/>
                    <a:pt x="187" y="92"/>
                  </a:cubicBezTo>
                  <a:cubicBezTo>
                    <a:pt x="187" y="93"/>
                    <a:pt x="187" y="93"/>
                    <a:pt x="187" y="93"/>
                  </a:cubicBezTo>
                  <a:cubicBezTo>
                    <a:pt x="187" y="95"/>
                    <a:pt x="187" y="98"/>
                    <a:pt x="187" y="101"/>
                  </a:cubicBezTo>
                  <a:cubicBezTo>
                    <a:pt x="187" y="103"/>
                    <a:pt x="187" y="104"/>
                    <a:pt x="187" y="106"/>
                  </a:cubicBezTo>
                  <a:cubicBezTo>
                    <a:pt x="212" y="106"/>
                    <a:pt x="212" y="106"/>
                    <a:pt x="212" y="106"/>
                  </a:cubicBezTo>
                  <a:cubicBezTo>
                    <a:pt x="212" y="101"/>
                    <a:pt x="211" y="93"/>
                    <a:pt x="211"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9" name="Freeform 900"/>
            <p:cNvSpPr>
              <a:spLocks/>
            </p:cNvSpPr>
            <p:nvPr/>
          </p:nvSpPr>
          <p:spPr bwMode="auto">
            <a:xfrm>
              <a:off x="10623550" y="6684963"/>
              <a:ext cx="563563" cy="550863"/>
            </a:xfrm>
            <a:custGeom>
              <a:avLst/>
              <a:gdLst>
                <a:gd name="T0" fmla="*/ 102 w 150"/>
                <a:gd name="T1" fmla="*/ 17 h 147"/>
                <a:gd name="T2" fmla="*/ 103 w 150"/>
                <a:gd name="T3" fmla="*/ 32 h 147"/>
                <a:gd name="T4" fmla="*/ 102 w 150"/>
                <a:gd name="T5" fmla="*/ 46 h 147"/>
                <a:gd name="T6" fmla="*/ 104 w 150"/>
                <a:gd name="T7" fmla="*/ 50 h 147"/>
                <a:gd name="T8" fmla="*/ 104 w 150"/>
                <a:gd name="T9" fmla="*/ 62 h 147"/>
                <a:gd name="T10" fmla="*/ 102 w 150"/>
                <a:gd name="T11" fmla="*/ 68 h 147"/>
                <a:gd name="T12" fmla="*/ 97 w 150"/>
                <a:gd name="T13" fmla="*/ 72 h 147"/>
                <a:gd name="T14" fmla="*/ 96 w 150"/>
                <a:gd name="T15" fmla="*/ 82 h 147"/>
                <a:gd name="T16" fmla="*/ 92 w 150"/>
                <a:gd name="T17" fmla="*/ 90 h 147"/>
                <a:gd name="T18" fmla="*/ 96 w 150"/>
                <a:gd name="T19" fmla="*/ 90 h 147"/>
                <a:gd name="T20" fmla="*/ 102 w 150"/>
                <a:gd name="T21" fmla="*/ 101 h 147"/>
                <a:gd name="T22" fmla="*/ 109 w 150"/>
                <a:gd name="T23" fmla="*/ 103 h 147"/>
                <a:gd name="T24" fmla="*/ 132 w 150"/>
                <a:gd name="T25" fmla="*/ 113 h 147"/>
                <a:gd name="T26" fmla="*/ 150 w 150"/>
                <a:gd name="T27" fmla="*/ 124 h 147"/>
                <a:gd name="T28" fmla="*/ 150 w 150"/>
                <a:gd name="T29" fmla="*/ 147 h 147"/>
                <a:gd name="T30" fmla="*/ 0 w 150"/>
                <a:gd name="T31" fmla="*/ 147 h 147"/>
                <a:gd name="T32" fmla="*/ 0 w 150"/>
                <a:gd name="T33" fmla="*/ 124 h 147"/>
                <a:gd name="T34" fmla="*/ 18 w 150"/>
                <a:gd name="T35" fmla="*/ 113 h 147"/>
                <a:gd name="T36" fmla="*/ 41 w 150"/>
                <a:gd name="T37" fmla="*/ 103 h 147"/>
                <a:gd name="T38" fmla="*/ 48 w 150"/>
                <a:gd name="T39" fmla="*/ 101 h 147"/>
                <a:gd name="T40" fmla="*/ 54 w 150"/>
                <a:gd name="T41" fmla="*/ 90 h 147"/>
                <a:gd name="T42" fmla="*/ 57 w 150"/>
                <a:gd name="T43" fmla="*/ 90 h 147"/>
                <a:gd name="T44" fmla="*/ 53 w 150"/>
                <a:gd name="T45" fmla="*/ 83 h 147"/>
                <a:gd name="T46" fmla="*/ 52 w 150"/>
                <a:gd name="T47" fmla="*/ 70 h 147"/>
                <a:gd name="T48" fmla="*/ 49 w 150"/>
                <a:gd name="T49" fmla="*/ 70 h 147"/>
                <a:gd name="T50" fmla="*/ 44 w 150"/>
                <a:gd name="T51" fmla="*/ 53 h 147"/>
                <a:gd name="T52" fmla="*/ 46 w 150"/>
                <a:gd name="T53" fmla="*/ 46 h 147"/>
                <a:gd name="T54" fmla="*/ 58 w 150"/>
                <a:gd name="T55" fmla="*/ 7 h 147"/>
                <a:gd name="T56" fmla="*/ 90 w 150"/>
                <a:gd name="T57" fmla="*/ 7 h 147"/>
                <a:gd name="T58" fmla="*/ 93 w 150"/>
                <a:gd name="T59" fmla="*/ 10 h 147"/>
                <a:gd name="T60" fmla="*/ 98 w 150"/>
                <a:gd name="T61" fmla="*/ 10 h 147"/>
                <a:gd name="T62" fmla="*/ 102 w 150"/>
                <a:gd name="T63" fmla="*/ 1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47">
                  <a:moveTo>
                    <a:pt x="102" y="17"/>
                  </a:moveTo>
                  <a:cubicBezTo>
                    <a:pt x="103" y="22"/>
                    <a:pt x="103" y="26"/>
                    <a:pt x="103" y="32"/>
                  </a:cubicBezTo>
                  <a:cubicBezTo>
                    <a:pt x="103" y="34"/>
                    <a:pt x="102" y="43"/>
                    <a:pt x="102" y="46"/>
                  </a:cubicBezTo>
                  <a:cubicBezTo>
                    <a:pt x="102" y="48"/>
                    <a:pt x="103" y="48"/>
                    <a:pt x="104" y="50"/>
                  </a:cubicBezTo>
                  <a:cubicBezTo>
                    <a:pt x="105" y="54"/>
                    <a:pt x="105" y="59"/>
                    <a:pt x="104" y="62"/>
                  </a:cubicBezTo>
                  <a:cubicBezTo>
                    <a:pt x="104" y="64"/>
                    <a:pt x="103" y="66"/>
                    <a:pt x="102" y="68"/>
                  </a:cubicBezTo>
                  <a:cubicBezTo>
                    <a:pt x="101" y="70"/>
                    <a:pt x="98" y="70"/>
                    <a:pt x="97" y="72"/>
                  </a:cubicBezTo>
                  <a:cubicBezTo>
                    <a:pt x="96" y="75"/>
                    <a:pt x="97" y="78"/>
                    <a:pt x="96" y="82"/>
                  </a:cubicBezTo>
                  <a:cubicBezTo>
                    <a:pt x="95" y="85"/>
                    <a:pt x="92" y="85"/>
                    <a:pt x="92" y="90"/>
                  </a:cubicBezTo>
                  <a:cubicBezTo>
                    <a:pt x="93" y="90"/>
                    <a:pt x="94" y="90"/>
                    <a:pt x="96" y="90"/>
                  </a:cubicBezTo>
                  <a:cubicBezTo>
                    <a:pt x="97" y="93"/>
                    <a:pt x="100" y="99"/>
                    <a:pt x="102" y="101"/>
                  </a:cubicBezTo>
                  <a:cubicBezTo>
                    <a:pt x="104" y="102"/>
                    <a:pt x="107" y="102"/>
                    <a:pt x="109" y="103"/>
                  </a:cubicBezTo>
                  <a:cubicBezTo>
                    <a:pt x="116" y="106"/>
                    <a:pt x="125" y="110"/>
                    <a:pt x="132" y="113"/>
                  </a:cubicBezTo>
                  <a:cubicBezTo>
                    <a:pt x="139" y="116"/>
                    <a:pt x="148" y="117"/>
                    <a:pt x="150" y="124"/>
                  </a:cubicBezTo>
                  <a:cubicBezTo>
                    <a:pt x="150" y="129"/>
                    <a:pt x="150" y="141"/>
                    <a:pt x="150" y="147"/>
                  </a:cubicBezTo>
                  <a:cubicBezTo>
                    <a:pt x="0" y="147"/>
                    <a:pt x="0" y="147"/>
                    <a:pt x="0" y="147"/>
                  </a:cubicBezTo>
                  <a:cubicBezTo>
                    <a:pt x="0" y="141"/>
                    <a:pt x="0" y="129"/>
                    <a:pt x="0" y="124"/>
                  </a:cubicBezTo>
                  <a:cubicBezTo>
                    <a:pt x="3" y="117"/>
                    <a:pt x="11" y="116"/>
                    <a:pt x="18" y="113"/>
                  </a:cubicBezTo>
                  <a:cubicBezTo>
                    <a:pt x="25" y="110"/>
                    <a:pt x="34" y="106"/>
                    <a:pt x="41" y="103"/>
                  </a:cubicBezTo>
                  <a:cubicBezTo>
                    <a:pt x="44" y="102"/>
                    <a:pt x="46" y="102"/>
                    <a:pt x="48" y="101"/>
                  </a:cubicBezTo>
                  <a:cubicBezTo>
                    <a:pt x="50" y="99"/>
                    <a:pt x="53" y="93"/>
                    <a:pt x="54" y="90"/>
                  </a:cubicBezTo>
                  <a:cubicBezTo>
                    <a:pt x="57" y="90"/>
                    <a:pt x="57" y="90"/>
                    <a:pt x="57" y="90"/>
                  </a:cubicBezTo>
                  <a:cubicBezTo>
                    <a:pt x="57" y="86"/>
                    <a:pt x="54" y="85"/>
                    <a:pt x="53" y="83"/>
                  </a:cubicBezTo>
                  <a:cubicBezTo>
                    <a:pt x="53" y="79"/>
                    <a:pt x="53" y="74"/>
                    <a:pt x="52" y="70"/>
                  </a:cubicBezTo>
                  <a:cubicBezTo>
                    <a:pt x="52" y="71"/>
                    <a:pt x="49" y="70"/>
                    <a:pt x="49" y="70"/>
                  </a:cubicBezTo>
                  <a:cubicBezTo>
                    <a:pt x="45" y="67"/>
                    <a:pt x="45" y="57"/>
                    <a:pt x="44" y="53"/>
                  </a:cubicBezTo>
                  <a:cubicBezTo>
                    <a:pt x="44" y="51"/>
                    <a:pt x="47" y="49"/>
                    <a:pt x="46" y="46"/>
                  </a:cubicBezTo>
                  <a:cubicBezTo>
                    <a:pt x="42" y="25"/>
                    <a:pt x="48" y="11"/>
                    <a:pt x="58" y="7"/>
                  </a:cubicBezTo>
                  <a:cubicBezTo>
                    <a:pt x="65" y="5"/>
                    <a:pt x="78" y="0"/>
                    <a:pt x="90" y="7"/>
                  </a:cubicBezTo>
                  <a:cubicBezTo>
                    <a:pt x="93" y="10"/>
                    <a:pt x="93" y="10"/>
                    <a:pt x="93" y="10"/>
                  </a:cubicBezTo>
                  <a:cubicBezTo>
                    <a:pt x="98" y="10"/>
                    <a:pt x="98" y="10"/>
                    <a:pt x="98" y="10"/>
                  </a:cubicBezTo>
                  <a:cubicBezTo>
                    <a:pt x="100" y="12"/>
                    <a:pt x="102" y="17"/>
                    <a:pt x="10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10" name="椭圆 9"/>
          <p:cNvSpPr/>
          <p:nvPr/>
        </p:nvSpPr>
        <p:spPr>
          <a:xfrm>
            <a:off x="3503168" y="1242416"/>
            <a:ext cx="2137662" cy="2137662"/>
          </a:xfrm>
          <a:prstGeom prst="ellipse">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文本框 1">
            <a:extLst>
              <a:ext uri="{FF2B5EF4-FFF2-40B4-BE49-F238E27FC236}">
                <a16:creationId xmlns:a16="http://schemas.microsoft.com/office/drawing/2014/main" id="{FD81EF67-5BEB-43E1-A966-1644E7648F18}"/>
              </a:ext>
            </a:extLst>
          </p:cNvPr>
          <p:cNvSpPr txBox="1"/>
          <p:nvPr/>
        </p:nvSpPr>
        <p:spPr>
          <a:xfrm>
            <a:off x="2948860" y="4059267"/>
            <a:ext cx="3246273" cy="923330"/>
          </a:xfrm>
          <a:prstGeom prst="rect">
            <a:avLst/>
          </a:prstGeom>
          <a:noFill/>
        </p:spPr>
        <p:txBody>
          <a:bodyPr wrap="none" rtlCol="0">
            <a:spAutoFit/>
          </a:bodyPr>
          <a:lstStyle/>
          <a:p>
            <a:r>
              <a:rPr lang="en-US" altLang="zh-CN" sz="5400" dirty="0"/>
              <a:t>Thank you </a:t>
            </a:r>
            <a:endParaRPr lang="zh-CN" altLang="en-US" sz="5400" b="1" dirty="0">
              <a:solidFill>
                <a:schemeClr val="bg1"/>
              </a:solidFill>
              <a:latin typeface="等线 Light" panose="02010600030101010101" pitchFamily="2" charset="-122"/>
              <a:ea typeface="等线 Light" panose="02010600030101010101" pitchFamily="2" charset="-122"/>
            </a:endParaRPr>
          </a:p>
        </p:txBody>
      </p:sp>
    </p:spTree>
    <p:extLst>
      <p:ext uri="{BB962C8B-B14F-4D97-AF65-F5344CB8AC3E}">
        <p14:creationId xmlns:p14="http://schemas.microsoft.com/office/powerpoint/2010/main" val="7434250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用户管理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2</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登录</a:t>
            </a:r>
          </a:p>
        </p:txBody>
      </p:sp>
      <p:pic>
        <p:nvPicPr>
          <p:cNvPr id="9" name="图片 8">
            <a:extLst>
              <a:ext uri="{FF2B5EF4-FFF2-40B4-BE49-F238E27FC236}">
                <a16:creationId xmlns:a16="http://schemas.microsoft.com/office/drawing/2014/main" id="{DD7F1928-44FC-45BA-82B2-E5BE5D3B4B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6869" y="1779435"/>
            <a:ext cx="7343844" cy="4577046"/>
          </a:xfrm>
          <a:prstGeom prst="rect">
            <a:avLst/>
          </a:prstGeom>
        </p:spPr>
      </p:pic>
    </p:spTree>
    <p:extLst>
      <p:ext uri="{BB962C8B-B14F-4D97-AF65-F5344CB8AC3E}">
        <p14:creationId xmlns:p14="http://schemas.microsoft.com/office/powerpoint/2010/main" val="1372952295"/>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3</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22" name="圆角矩形 2">
            <a:extLst>
              <a:ext uri="{FF2B5EF4-FFF2-40B4-BE49-F238E27FC236}">
                <a16:creationId xmlns:a16="http://schemas.microsoft.com/office/drawing/2014/main" id="{D22501D6-55F7-4516-92CA-BE7437310248}"/>
              </a:ext>
            </a:extLst>
          </p:cNvPr>
          <p:cNvSpPr/>
          <p:nvPr/>
        </p:nvSpPr>
        <p:spPr>
          <a:xfrm>
            <a:off x="581134" y="2886455"/>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nvGrpSpPr>
          <p:cNvPr id="23" name="组合 22">
            <a:extLst>
              <a:ext uri="{FF2B5EF4-FFF2-40B4-BE49-F238E27FC236}">
                <a16:creationId xmlns:a16="http://schemas.microsoft.com/office/drawing/2014/main" id="{50A74857-328B-4F91-A112-0B9A99A27AC8}"/>
              </a:ext>
            </a:extLst>
          </p:cNvPr>
          <p:cNvGrpSpPr/>
          <p:nvPr/>
        </p:nvGrpSpPr>
        <p:grpSpPr>
          <a:xfrm>
            <a:off x="1060900" y="1754573"/>
            <a:ext cx="1447442" cy="1447442"/>
            <a:chOff x="304800" y="673100"/>
            <a:chExt cx="4000500" cy="4000500"/>
          </a:xfrm>
          <a:solidFill>
            <a:schemeClr val="accent2"/>
          </a:solidFill>
          <a:effectLst/>
        </p:grpSpPr>
        <p:sp>
          <p:nvSpPr>
            <p:cNvPr id="24" name="同心圆 4">
              <a:extLst>
                <a:ext uri="{FF2B5EF4-FFF2-40B4-BE49-F238E27FC236}">
                  <a16:creationId xmlns:a16="http://schemas.microsoft.com/office/drawing/2014/main" id="{FE3BEA08-55E7-4C0F-9A10-63EFF19BF7FD}"/>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5" name="椭圆 24">
              <a:extLst>
                <a:ext uri="{FF2B5EF4-FFF2-40B4-BE49-F238E27FC236}">
                  <a16:creationId xmlns:a16="http://schemas.microsoft.com/office/drawing/2014/main" id="{0ECF69A5-F0CE-4276-82B8-4868E4E7C2C2}"/>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sp>
        <p:nvSpPr>
          <p:cNvPr id="26" name="椭圆 25">
            <a:extLst>
              <a:ext uri="{FF2B5EF4-FFF2-40B4-BE49-F238E27FC236}">
                <a16:creationId xmlns:a16="http://schemas.microsoft.com/office/drawing/2014/main" id="{AADA8A14-FF1C-486F-AC3B-3E37AC593D98}"/>
              </a:ext>
            </a:extLst>
          </p:cNvPr>
          <p:cNvSpPr/>
          <p:nvPr/>
        </p:nvSpPr>
        <p:spPr>
          <a:xfrm>
            <a:off x="2164987"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sp>
        <p:nvSpPr>
          <p:cNvPr id="27" name="矩形 26">
            <a:extLst>
              <a:ext uri="{FF2B5EF4-FFF2-40B4-BE49-F238E27FC236}">
                <a16:creationId xmlns:a16="http://schemas.microsoft.com/office/drawing/2014/main" id="{2DFDA122-C5C8-4129-9B36-E067500FF109}"/>
              </a:ext>
            </a:extLst>
          </p:cNvPr>
          <p:cNvSpPr/>
          <p:nvPr/>
        </p:nvSpPr>
        <p:spPr>
          <a:xfrm>
            <a:off x="1243646"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照片上传</a:t>
            </a:r>
          </a:p>
        </p:txBody>
      </p:sp>
      <p:sp>
        <p:nvSpPr>
          <p:cNvPr id="28" name="圆角矩形 8">
            <a:extLst>
              <a:ext uri="{FF2B5EF4-FFF2-40B4-BE49-F238E27FC236}">
                <a16:creationId xmlns:a16="http://schemas.microsoft.com/office/drawing/2014/main" id="{E8B04F0B-9CDC-41BD-AB1F-1A86B1C52CB1}"/>
              </a:ext>
            </a:extLst>
          </p:cNvPr>
          <p:cNvSpPr/>
          <p:nvPr/>
        </p:nvSpPr>
        <p:spPr>
          <a:xfrm>
            <a:off x="3298954" y="2886454"/>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9" name="圆角矩形 9">
            <a:extLst>
              <a:ext uri="{FF2B5EF4-FFF2-40B4-BE49-F238E27FC236}">
                <a16:creationId xmlns:a16="http://schemas.microsoft.com/office/drawing/2014/main" id="{B33ACD0C-48F1-49FB-B551-54CCABA25080}"/>
              </a:ext>
            </a:extLst>
          </p:cNvPr>
          <p:cNvSpPr/>
          <p:nvPr/>
        </p:nvSpPr>
        <p:spPr>
          <a:xfrm>
            <a:off x="6033093" y="2886453"/>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nvGrpSpPr>
          <p:cNvPr id="30" name="组合 29">
            <a:extLst>
              <a:ext uri="{FF2B5EF4-FFF2-40B4-BE49-F238E27FC236}">
                <a16:creationId xmlns:a16="http://schemas.microsoft.com/office/drawing/2014/main" id="{54CF5B69-DF3E-42D3-80A7-9C812C3E2779}"/>
              </a:ext>
            </a:extLst>
          </p:cNvPr>
          <p:cNvGrpSpPr/>
          <p:nvPr/>
        </p:nvGrpSpPr>
        <p:grpSpPr>
          <a:xfrm>
            <a:off x="3799369" y="1798482"/>
            <a:ext cx="1447442" cy="1447442"/>
            <a:chOff x="304800" y="673100"/>
            <a:chExt cx="4000500" cy="4000500"/>
          </a:xfrm>
          <a:solidFill>
            <a:schemeClr val="accent2"/>
          </a:solidFill>
          <a:effectLst/>
        </p:grpSpPr>
        <p:sp>
          <p:nvSpPr>
            <p:cNvPr id="31" name="同心圆 11">
              <a:extLst>
                <a:ext uri="{FF2B5EF4-FFF2-40B4-BE49-F238E27FC236}">
                  <a16:creationId xmlns:a16="http://schemas.microsoft.com/office/drawing/2014/main" id="{1B380661-E19B-4394-A6ED-8F16564434E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2" name="椭圆 31">
              <a:extLst>
                <a:ext uri="{FF2B5EF4-FFF2-40B4-BE49-F238E27FC236}">
                  <a16:creationId xmlns:a16="http://schemas.microsoft.com/office/drawing/2014/main" id="{76FF45A4-B6F3-446B-8E82-3F303574F63E}"/>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grpSp>
        <p:nvGrpSpPr>
          <p:cNvPr id="33" name="组合 32">
            <a:extLst>
              <a:ext uri="{FF2B5EF4-FFF2-40B4-BE49-F238E27FC236}">
                <a16:creationId xmlns:a16="http://schemas.microsoft.com/office/drawing/2014/main" id="{BD8D6B2C-34D8-461A-ADCC-030F95B4106E}"/>
              </a:ext>
            </a:extLst>
          </p:cNvPr>
          <p:cNvGrpSpPr/>
          <p:nvPr/>
        </p:nvGrpSpPr>
        <p:grpSpPr>
          <a:xfrm>
            <a:off x="6533508" y="1754573"/>
            <a:ext cx="1447442" cy="1447442"/>
            <a:chOff x="304800" y="673100"/>
            <a:chExt cx="4000500" cy="4000500"/>
          </a:xfrm>
          <a:solidFill>
            <a:schemeClr val="accent2"/>
          </a:solidFill>
          <a:effectLst/>
        </p:grpSpPr>
        <p:sp>
          <p:nvSpPr>
            <p:cNvPr id="34" name="同心圆 14">
              <a:extLst>
                <a:ext uri="{FF2B5EF4-FFF2-40B4-BE49-F238E27FC236}">
                  <a16:creationId xmlns:a16="http://schemas.microsoft.com/office/drawing/2014/main" id="{1ADC18B9-EC6E-4479-A8AC-ADF0F699C8D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5" name="椭圆 34">
              <a:extLst>
                <a:ext uri="{FF2B5EF4-FFF2-40B4-BE49-F238E27FC236}">
                  <a16:creationId xmlns:a16="http://schemas.microsoft.com/office/drawing/2014/main" id="{7B169F74-EDB5-498C-8380-8F879A9A053B}"/>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sp>
        <p:nvSpPr>
          <p:cNvPr id="36" name="椭圆 35">
            <a:extLst>
              <a:ext uri="{FF2B5EF4-FFF2-40B4-BE49-F238E27FC236}">
                <a16:creationId xmlns:a16="http://schemas.microsoft.com/office/drawing/2014/main" id="{DB6CDD85-612E-4B2E-8C7D-1579DA51376B}"/>
              </a:ext>
            </a:extLst>
          </p:cNvPr>
          <p:cNvSpPr/>
          <p:nvPr/>
        </p:nvSpPr>
        <p:spPr>
          <a:xfrm>
            <a:off x="4956614"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sp>
        <p:nvSpPr>
          <p:cNvPr id="37" name="椭圆 36">
            <a:extLst>
              <a:ext uri="{FF2B5EF4-FFF2-40B4-BE49-F238E27FC236}">
                <a16:creationId xmlns:a16="http://schemas.microsoft.com/office/drawing/2014/main" id="{A3F285AA-BB6D-4338-956F-96430C79C876}"/>
              </a:ext>
            </a:extLst>
          </p:cNvPr>
          <p:cNvSpPr/>
          <p:nvPr/>
        </p:nvSpPr>
        <p:spPr>
          <a:xfrm>
            <a:off x="7692918"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sp>
        <p:nvSpPr>
          <p:cNvPr id="38" name="矩形 37">
            <a:extLst>
              <a:ext uri="{FF2B5EF4-FFF2-40B4-BE49-F238E27FC236}">
                <a16:creationId xmlns:a16="http://schemas.microsoft.com/office/drawing/2014/main" id="{C31B9816-EC00-4226-B907-F4C8AAB73F57}"/>
              </a:ext>
            </a:extLst>
          </p:cNvPr>
          <p:cNvSpPr/>
          <p:nvPr/>
        </p:nvSpPr>
        <p:spPr>
          <a:xfrm>
            <a:off x="3969092"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信息提取</a:t>
            </a:r>
          </a:p>
        </p:txBody>
      </p:sp>
      <p:sp>
        <p:nvSpPr>
          <p:cNvPr id="39" name="矩形 38">
            <a:extLst>
              <a:ext uri="{FF2B5EF4-FFF2-40B4-BE49-F238E27FC236}">
                <a16:creationId xmlns:a16="http://schemas.microsoft.com/office/drawing/2014/main" id="{E63E87B2-9FF9-4D49-9991-EE5A953CB038}"/>
              </a:ext>
            </a:extLst>
          </p:cNvPr>
          <p:cNvSpPr/>
          <p:nvPr/>
        </p:nvSpPr>
        <p:spPr>
          <a:xfrm>
            <a:off x="6703231"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照片删除</a:t>
            </a:r>
          </a:p>
        </p:txBody>
      </p:sp>
      <p:sp>
        <p:nvSpPr>
          <p:cNvPr id="3" name="矩形 2"/>
          <p:cNvSpPr/>
          <p:nvPr/>
        </p:nvSpPr>
        <p:spPr>
          <a:xfrm>
            <a:off x="685086" y="3777910"/>
            <a:ext cx="2328001" cy="369332"/>
          </a:xfrm>
          <a:prstGeom prst="rect">
            <a:avLst/>
          </a:prstGeom>
        </p:spPr>
        <p:txBody>
          <a:bodyPr wrap="square">
            <a:spAutoFit/>
          </a:bodyPr>
          <a:lstStyle/>
          <a:p>
            <a:r>
              <a:rPr lang="zh-CN" altLang="en-US" dirty="0"/>
              <a:t>用户上传其旅游照片</a:t>
            </a:r>
          </a:p>
        </p:txBody>
      </p:sp>
      <p:sp>
        <p:nvSpPr>
          <p:cNvPr id="40" name="矩形 39"/>
          <p:cNvSpPr/>
          <p:nvPr/>
        </p:nvSpPr>
        <p:spPr>
          <a:xfrm>
            <a:off x="3398069" y="3390827"/>
            <a:ext cx="2349157" cy="1477328"/>
          </a:xfrm>
          <a:prstGeom prst="rect">
            <a:avLst/>
          </a:prstGeom>
        </p:spPr>
        <p:txBody>
          <a:bodyPr wrap="square">
            <a:spAutoFit/>
          </a:bodyPr>
          <a:lstStyle/>
          <a:p>
            <a:r>
              <a:rPr lang="zh-CN" altLang="en-US" dirty="0"/>
              <a:t>分析照片的</a:t>
            </a:r>
            <a:r>
              <a:rPr lang="en-US" altLang="zh-CN" dirty="0"/>
              <a:t>EXIF</a:t>
            </a:r>
            <a:r>
              <a:rPr lang="zh-CN" altLang="en-US" dirty="0"/>
              <a:t>信息，从中提取出照片拍摄时间，拍摄地等信息。</a:t>
            </a:r>
            <a:endParaRPr lang="en-US" altLang="zh-CN" dirty="0"/>
          </a:p>
          <a:p>
            <a:r>
              <a:rPr lang="zh-CN" altLang="en-US" dirty="0"/>
              <a:t>使用</a:t>
            </a:r>
            <a:r>
              <a:rPr lang="en-US" altLang="zh-CN" dirty="0" err="1"/>
              <a:t>geopy</a:t>
            </a:r>
            <a:r>
              <a:rPr lang="zh-CN" altLang="en-US" dirty="0"/>
              <a:t>库将</a:t>
            </a:r>
            <a:r>
              <a:rPr lang="en-US" altLang="zh-CN" dirty="0"/>
              <a:t>GEO</a:t>
            </a:r>
            <a:r>
              <a:rPr lang="zh-CN" altLang="en-US" dirty="0"/>
              <a:t>信息转化为实际地址</a:t>
            </a:r>
          </a:p>
        </p:txBody>
      </p:sp>
      <p:sp>
        <p:nvSpPr>
          <p:cNvPr id="41" name="矩形 40"/>
          <p:cNvSpPr/>
          <p:nvPr/>
        </p:nvSpPr>
        <p:spPr>
          <a:xfrm>
            <a:off x="6172595" y="3687564"/>
            <a:ext cx="2169268" cy="646331"/>
          </a:xfrm>
          <a:prstGeom prst="rect">
            <a:avLst/>
          </a:prstGeom>
        </p:spPr>
        <p:txBody>
          <a:bodyPr wrap="square">
            <a:spAutoFit/>
          </a:bodyPr>
          <a:lstStyle/>
          <a:p>
            <a:r>
              <a:rPr lang="zh-CN" altLang="en-US" dirty="0"/>
              <a:t>用户可选择将其上传过的照片删除</a:t>
            </a:r>
          </a:p>
        </p:txBody>
      </p:sp>
    </p:spTree>
    <p:extLst>
      <p:ext uri="{BB962C8B-B14F-4D97-AF65-F5344CB8AC3E}">
        <p14:creationId xmlns:p14="http://schemas.microsoft.com/office/powerpoint/2010/main" val="4944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3</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查看照片</a:t>
            </a:r>
          </a:p>
        </p:txBody>
      </p:sp>
      <p:pic>
        <p:nvPicPr>
          <p:cNvPr id="6" name="图片 5">
            <a:extLst>
              <a:ext uri="{FF2B5EF4-FFF2-40B4-BE49-F238E27FC236}">
                <a16:creationId xmlns:a16="http://schemas.microsoft.com/office/drawing/2014/main" id="{14FFC163-26BA-455A-A06B-1DCF343718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9569" y="1879186"/>
            <a:ext cx="7244862" cy="4540794"/>
          </a:xfrm>
          <a:prstGeom prst="rect">
            <a:avLst/>
          </a:prstGeom>
        </p:spPr>
      </p:pic>
    </p:spTree>
    <p:extLst>
      <p:ext uri="{BB962C8B-B14F-4D97-AF65-F5344CB8AC3E}">
        <p14:creationId xmlns:p14="http://schemas.microsoft.com/office/powerpoint/2010/main" val="391181608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3</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上传照片</a:t>
            </a:r>
          </a:p>
        </p:txBody>
      </p:sp>
      <p:pic>
        <p:nvPicPr>
          <p:cNvPr id="7" name="图片 6">
            <a:extLst>
              <a:ext uri="{FF2B5EF4-FFF2-40B4-BE49-F238E27FC236}">
                <a16:creationId xmlns:a16="http://schemas.microsoft.com/office/drawing/2014/main" id="{1710E5D6-0CFB-4068-B559-AB1BEE6D9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3502" y="1802664"/>
            <a:ext cx="6836616" cy="4660454"/>
          </a:xfrm>
          <a:prstGeom prst="rect">
            <a:avLst/>
          </a:prstGeom>
        </p:spPr>
      </p:pic>
    </p:spTree>
    <p:extLst>
      <p:ext uri="{BB962C8B-B14F-4D97-AF65-F5344CB8AC3E}">
        <p14:creationId xmlns:p14="http://schemas.microsoft.com/office/powerpoint/2010/main" val="1310428505"/>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3</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删除照片</a:t>
            </a:r>
          </a:p>
        </p:txBody>
      </p:sp>
      <p:pic>
        <p:nvPicPr>
          <p:cNvPr id="7" name="图片 6">
            <a:extLst>
              <a:ext uri="{FF2B5EF4-FFF2-40B4-BE49-F238E27FC236}">
                <a16:creationId xmlns:a16="http://schemas.microsoft.com/office/drawing/2014/main" id="{1710E5D6-0CFB-4068-B559-AB1BEE6D9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3920" y="1802664"/>
            <a:ext cx="7435780" cy="4660454"/>
          </a:xfrm>
          <a:prstGeom prst="rect">
            <a:avLst/>
          </a:prstGeom>
        </p:spPr>
      </p:pic>
    </p:spTree>
    <p:extLst>
      <p:ext uri="{BB962C8B-B14F-4D97-AF65-F5344CB8AC3E}">
        <p14:creationId xmlns:p14="http://schemas.microsoft.com/office/powerpoint/2010/main" val="277342911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58" name="Freeform 476">
            <a:extLst>
              <a:ext uri="{FF2B5EF4-FFF2-40B4-BE49-F238E27FC236}">
                <a16:creationId xmlns:a16="http://schemas.microsoft.com/office/drawing/2014/main" id="{AC4E833D-1DAE-44E4-B072-225E03C20930}"/>
              </a:ext>
            </a:extLst>
          </p:cNvPr>
          <p:cNvSpPr>
            <a:spLocks noEditPoints="1"/>
          </p:cNvSpPr>
          <p:nvPr/>
        </p:nvSpPr>
        <p:spPr bwMode="auto">
          <a:xfrm>
            <a:off x="1255487" y="203388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61" name="直接连接符 60">
            <a:extLst>
              <a:ext uri="{FF2B5EF4-FFF2-40B4-BE49-F238E27FC236}">
                <a16:creationId xmlns:a16="http://schemas.microsoft.com/office/drawing/2014/main" id="{476CE752-34FC-48CB-889F-FCA306F26D50}"/>
              </a:ext>
            </a:extLst>
          </p:cNvPr>
          <p:cNvCxnSpPr/>
          <p:nvPr/>
        </p:nvCxnSpPr>
        <p:spPr>
          <a:xfrm>
            <a:off x="1255486" y="2668972"/>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E455C16-4AA3-45AD-846B-E9F04619A3BD}"/>
              </a:ext>
            </a:extLst>
          </p:cNvPr>
          <p:cNvCxnSpPr/>
          <p:nvPr/>
        </p:nvCxnSpPr>
        <p:spPr>
          <a:xfrm>
            <a:off x="5128483" y="26689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5" name="TextBox 498">
            <a:extLst>
              <a:ext uri="{FF2B5EF4-FFF2-40B4-BE49-F238E27FC236}">
                <a16:creationId xmlns:a16="http://schemas.microsoft.com/office/drawing/2014/main" id="{662FDE24-1583-47A1-8586-921B7694A108}"/>
              </a:ext>
            </a:extLst>
          </p:cNvPr>
          <p:cNvSpPr txBox="1"/>
          <p:nvPr/>
        </p:nvSpPr>
        <p:spPr>
          <a:xfrm>
            <a:off x="3165662" y="22250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数据清洗</a:t>
            </a:r>
          </a:p>
        </p:txBody>
      </p:sp>
      <p:sp>
        <p:nvSpPr>
          <p:cNvPr id="66" name="TextBox 499">
            <a:extLst>
              <a:ext uri="{FF2B5EF4-FFF2-40B4-BE49-F238E27FC236}">
                <a16:creationId xmlns:a16="http://schemas.microsoft.com/office/drawing/2014/main" id="{F71B9384-98A1-4CB5-8017-E56060F30CCF}"/>
              </a:ext>
            </a:extLst>
          </p:cNvPr>
          <p:cNvSpPr txBox="1"/>
          <p:nvPr/>
        </p:nvSpPr>
        <p:spPr>
          <a:xfrm>
            <a:off x="7016755" y="22250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69" name="TextBox 503">
            <a:extLst>
              <a:ext uri="{FF2B5EF4-FFF2-40B4-BE49-F238E27FC236}">
                <a16:creationId xmlns:a16="http://schemas.microsoft.com/office/drawing/2014/main" id="{248C8CC9-C72A-4299-B88B-0A6AF91BEF15}"/>
              </a:ext>
            </a:extLst>
          </p:cNvPr>
          <p:cNvSpPr txBox="1"/>
          <p:nvPr/>
        </p:nvSpPr>
        <p:spPr>
          <a:xfrm>
            <a:off x="1161569" y="2736509"/>
            <a:ext cx="3046199" cy="629401"/>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清洗不含</a:t>
            </a:r>
            <a:r>
              <a:rPr lang="en-US" altLang="zh-CN" sz="1400" dirty="0">
                <a:solidFill>
                  <a:schemeClr val="tx1">
                    <a:lumMod val="75000"/>
                    <a:lumOff val="25000"/>
                  </a:schemeClr>
                </a:solidFill>
                <a:latin typeface="微软雅黑" pitchFamily="34" charset="-122"/>
                <a:ea typeface="微软雅黑" pitchFamily="34" charset="-122"/>
              </a:rPr>
              <a:t>GEO</a:t>
            </a:r>
            <a:r>
              <a:rPr lang="zh-CN" altLang="en-US" sz="1400" dirty="0">
                <a:solidFill>
                  <a:schemeClr val="tx1">
                    <a:lumMod val="75000"/>
                    <a:lumOff val="25000"/>
                  </a:schemeClr>
                </a:solidFill>
                <a:latin typeface="微软雅黑" pitchFamily="34" charset="-122"/>
                <a:ea typeface="微软雅黑" pitchFamily="34" charset="-122"/>
              </a:rPr>
              <a:t>信息的照片数据，明显的噪音数据等</a:t>
            </a:r>
          </a:p>
        </p:txBody>
      </p:sp>
      <p:sp>
        <p:nvSpPr>
          <p:cNvPr id="70" name="TextBox 504">
            <a:extLst>
              <a:ext uri="{FF2B5EF4-FFF2-40B4-BE49-F238E27FC236}">
                <a16:creationId xmlns:a16="http://schemas.microsoft.com/office/drawing/2014/main" id="{42C59BD5-5671-42A1-AD0E-A057D26DC790}"/>
              </a:ext>
            </a:extLst>
          </p:cNvPr>
          <p:cNvSpPr txBox="1"/>
          <p:nvPr/>
        </p:nvSpPr>
        <p:spPr>
          <a:xfrm>
            <a:off x="5052285" y="2736509"/>
            <a:ext cx="3046199" cy="629401"/>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dirty="0"/>
              <a:t>使用</a:t>
            </a:r>
            <a:r>
              <a:rPr lang="en-US" altLang="zh-CN" dirty="0"/>
              <a:t>DBSCAN</a:t>
            </a:r>
            <a:r>
              <a:rPr lang="zh-CN" altLang="en-US" dirty="0"/>
              <a:t>算法，对照片信息聚类，获取景点信息</a:t>
            </a:r>
          </a:p>
        </p:txBody>
      </p:sp>
      <p:cxnSp>
        <p:nvCxnSpPr>
          <p:cNvPr id="63" name="直接连接符 62">
            <a:extLst>
              <a:ext uri="{FF2B5EF4-FFF2-40B4-BE49-F238E27FC236}">
                <a16:creationId xmlns:a16="http://schemas.microsoft.com/office/drawing/2014/main" id="{0E59BFD2-35F4-4E75-924E-E0DC2EB4BE05}"/>
              </a:ext>
            </a:extLst>
          </p:cNvPr>
          <p:cNvCxnSpPr/>
          <p:nvPr/>
        </p:nvCxnSpPr>
        <p:spPr>
          <a:xfrm>
            <a:off x="2812843" y="5107339"/>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4723019" y="4640608"/>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推荐模型</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2718926" y="5182695"/>
            <a:ext cx="3789572" cy="909478"/>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dirty="0"/>
              <a:t>构建推荐模型，使用基于物品的协同过滤算法，</a:t>
            </a:r>
            <a:r>
              <a:rPr lang="en-US" altLang="zh-CN" dirty="0" err="1"/>
              <a:t>FunkSVD</a:t>
            </a:r>
            <a:r>
              <a:rPr lang="zh-CN" altLang="en-US" dirty="0"/>
              <a:t>算法，</a:t>
            </a:r>
            <a:r>
              <a:rPr lang="en-US" altLang="zh-CN" dirty="0" err="1"/>
              <a:t>FPGrowth</a:t>
            </a:r>
            <a:r>
              <a:rPr lang="zh-CN" altLang="en-US" dirty="0"/>
              <a:t>算法等</a:t>
            </a:r>
            <a:endParaRPr lang="en-US" altLang="zh-CN" dirty="0"/>
          </a:p>
          <a:p>
            <a:r>
              <a:rPr lang="zh-CN" altLang="en-US" dirty="0"/>
              <a:t>使用投票法则整合算法</a:t>
            </a:r>
            <a:endParaRPr lang="en-US" altLang="zh-CN" dirty="0"/>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5128483" y="20193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2881699" y="439016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Tree>
    <p:extLst>
      <p:ext uri="{BB962C8B-B14F-4D97-AF65-F5344CB8AC3E}">
        <p14:creationId xmlns:p14="http://schemas.microsoft.com/office/powerpoint/2010/main" val="1098572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r>
              <a:rPr lang="en-US" altLang="zh-CN" sz="40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数据清洗</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58" name="Freeform 476">
            <a:extLst>
              <a:ext uri="{FF2B5EF4-FFF2-40B4-BE49-F238E27FC236}">
                <a16:creationId xmlns:a16="http://schemas.microsoft.com/office/drawing/2014/main" id="{AC4E833D-1DAE-44E4-B072-225E03C20930}"/>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61" name="直接连接符 60">
            <a:extLst>
              <a:ext uri="{FF2B5EF4-FFF2-40B4-BE49-F238E27FC236}">
                <a16:creationId xmlns:a16="http://schemas.microsoft.com/office/drawing/2014/main" id="{476CE752-34FC-48CB-889F-FCA306F26D50}"/>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5" name="TextBox 498">
            <a:extLst>
              <a:ext uri="{FF2B5EF4-FFF2-40B4-BE49-F238E27FC236}">
                <a16:creationId xmlns:a16="http://schemas.microsoft.com/office/drawing/2014/main" id="{662FDE24-1583-47A1-8586-921B7694A108}"/>
              </a:ext>
            </a:extLst>
          </p:cNvPr>
          <p:cNvSpPr txBox="1"/>
          <p:nvPr/>
        </p:nvSpPr>
        <p:spPr>
          <a:xfrm>
            <a:off x="2479692" y="1444087"/>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数据清洗</a:t>
            </a:r>
          </a:p>
        </p:txBody>
      </p:sp>
      <p:sp>
        <p:nvSpPr>
          <p:cNvPr id="69" name="TextBox 503">
            <a:extLst>
              <a:ext uri="{FF2B5EF4-FFF2-40B4-BE49-F238E27FC236}">
                <a16:creationId xmlns:a16="http://schemas.microsoft.com/office/drawing/2014/main" id="{248C8CC9-C72A-4299-B88B-0A6AF91BEF15}"/>
              </a:ext>
            </a:extLst>
          </p:cNvPr>
          <p:cNvSpPr txBox="1"/>
          <p:nvPr/>
        </p:nvSpPr>
        <p:spPr>
          <a:xfrm>
            <a:off x="475599" y="1955513"/>
            <a:ext cx="4680061" cy="349324"/>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清洗不含</a:t>
            </a:r>
            <a:r>
              <a:rPr lang="en-US" altLang="zh-CN" sz="1400" dirty="0">
                <a:solidFill>
                  <a:schemeClr val="tx1">
                    <a:lumMod val="75000"/>
                    <a:lumOff val="25000"/>
                  </a:schemeClr>
                </a:solidFill>
                <a:latin typeface="微软雅黑" pitchFamily="34" charset="-122"/>
                <a:ea typeface="微软雅黑" pitchFamily="34" charset="-122"/>
              </a:rPr>
              <a:t>GEO</a:t>
            </a:r>
            <a:r>
              <a:rPr lang="zh-CN" altLang="en-US" sz="1400" dirty="0">
                <a:solidFill>
                  <a:schemeClr val="tx1">
                    <a:lumMod val="75000"/>
                    <a:lumOff val="25000"/>
                  </a:schemeClr>
                </a:solidFill>
                <a:latin typeface="微软雅黑" pitchFamily="34" charset="-122"/>
                <a:ea typeface="微软雅黑" pitchFamily="34" charset="-122"/>
              </a:rPr>
              <a:t>信息的照片数据，明显的噪音数据等</a:t>
            </a:r>
          </a:p>
        </p:txBody>
      </p:sp>
      <p:grpSp>
        <p:nvGrpSpPr>
          <p:cNvPr id="15" name="组合 14">
            <a:extLst>
              <a:ext uri="{FF2B5EF4-FFF2-40B4-BE49-F238E27FC236}">
                <a16:creationId xmlns:a16="http://schemas.microsoft.com/office/drawing/2014/main" id="{A95AB754-7240-457E-BDC1-0A77FE538966}"/>
              </a:ext>
            </a:extLst>
          </p:cNvPr>
          <p:cNvGrpSpPr/>
          <p:nvPr/>
        </p:nvGrpSpPr>
        <p:grpSpPr>
          <a:xfrm>
            <a:off x="287146" y="2645121"/>
            <a:ext cx="1360808" cy="1360808"/>
            <a:chOff x="304800" y="673100"/>
            <a:chExt cx="4000500" cy="4000500"/>
          </a:xfrm>
          <a:solidFill>
            <a:schemeClr val="accent2"/>
          </a:solidFill>
          <a:effectLst/>
        </p:grpSpPr>
        <p:sp>
          <p:nvSpPr>
            <p:cNvPr id="16" name="同心圆 4">
              <a:extLst>
                <a:ext uri="{FF2B5EF4-FFF2-40B4-BE49-F238E27FC236}">
                  <a16:creationId xmlns:a16="http://schemas.microsoft.com/office/drawing/2014/main" id="{4B8E1A6C-7D84-4D8A-BBC4-FF1ECA501CA5}"/>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7" name="椭圆 16">
              <a:extLst>
                <a:ext uri="{FF2B5EF4-FFF2-40B4-BE49-F238E27FC236}">
                  <a16:creationId xmlns:a16="http://schemas.microsoft.com/office/drawing/2014/main" id="{CE40404B-7D82-47E4-9B32-8E10846DBF74}"/>
                </a:ext>
              </a:extLst>
            </p:cNvPr>
            <p:cNvSpPr/>
            <p:nvPr/>
          </p:nvSpPr>
          <p:spPr>
            <a:xfrm>
              <a:off x="392112" y="760412"/>
              <a:ext cx="3825873" cy="382587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原始照片数据</a:t>
              </a:r>
            </a:p>
          </p:txBody>
        </p:sp>
      </p:grpSp>
      <p:sp>
        <p:nvSpPr>
          <p:cNvPr id="20" name="椭圆 19">
            <a:extLst>
              <a:ext uri="{FF2B5EF4-FFF2-40B4-BE49-F238E27FC236}">
                <a16:creationId xmlns:a16="http://schemas.microsoft.com/office/drawing/2014/main" id="{EE4830C1-56B1-4D89-B026-1B683D00C58D}"/>
              </a:ext>
            </a:extLst>
          </p:cNvPr>
          <p:cNvSpPr/>
          <p:nvPr/>
        </p:nvSpPr>
        <p:spPr>
          <a:xfrm>
            <a:off x="1391233" y="3590348"/>
            <a:ext cx="350966" cy="350966"/>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grpSp>
        <p:nvGrpSpPr>
          <p:cNvPr id="21" name="组合 20">
            <a:extLst>
              <a:ext uri="{FF2B5EF4-FFF2-40B4-BE49-F238E27FC236}">
                <a16:creationId xmlns:a16="http://schemas.microsoft.com/office/drawing/2014/main" id="{8EF78225-0F49-45BF-90C8-84CD249E78AE}"/>
              </a:ext>
            </a:extLst>
          </p:cNvPr>
          <p:cNvGrpSpPr/>
          <p:nvPr/>
        </p:nvGrpSpPr>
        <p:grpSpPr>
          <a:xfrm>
            <a:off x="4789373" y="2609551"/>
            <a:ext cx="1447442" cy="1447442"/>
            <a:chOff x="304800" y="673100"/>
            <a:chExt cx="4000500" cy="4000500"/>
          </a:xfrm>
          <a:solidFill>
            <a:schemeClr val="accent2"/>
          </a:solidFill>
          <a:effectLst/>
        </p:grpSpPr>
        <p:sp>
          <p:nvSpPr>
            <p:cNvPr id="22" name="同心圆 4">
              <a:extLst>
                <a:ext uri="{FF2B5EF4-FFF2-40B4-BE49-F238E27FC236}">
                  <a16:creationId xmlns:a16="http://schemas.microsoft.com/office/drawing/2014/main" id="{424F9444-0E27-4AB8-98A2-DC2FFD5A2FD0}"/>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3" name="椭圆 22">
              <a:extLst>
                <a:ext uri="{FF2B5EF4-FFF2-40B4-BE49-F238E27FC236}">
                  <a16:creationId xmlns:a16="http://schemas.microsoft.com/office/drawing/2014/main" id="{18C423A0-899C-410B-B3E6-5F10AFF146CF}"/>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具有</a:t>
              </a:r>
              <a:r>
                <a:rPr lang="en-US" altLang="zh-CN" dirty="0">
                  <a:solidFill>
                    <a:schemeClr val="bg1"/>
                  </a:solidFill>
                  <a:latin typeface="微软雅黑" pitchFamily="34" charset="-122"/>
                  <a:ea typeface="微软雅黑" pitchFamily="34" charset="-122"/>
                </a:rPr>
                <a:t>GEO</a:t>
              </a:r>
              <a:r>
                <a:rPr lang="zh-CN" altLang="en-US" dirty="0">
                  <a:solidFill>
                    <a:schemeClr val="bg1"/>
                  </a:solidFill>
                  <a:latin typeface="微软雅黑" pitchFamily="34" charset="-122"/>
                  <a:ea typeface="微软雅黑" pitchFamily="34" charset="-122"/>
                </a:rPr>
                <a:t>信息的照片数据</a:t>
              </a:r>
            </a:p>
          </p:txBody>
        </p:sp>
      </p:grpSp>
      <p:sp>
        <p:nvSpPr>
          <p:cNvPr id="24" name="椭圆 23">
            <a:extLst>
              <a:ext uri="{FF2B5EF4-FFF2-40B4-BE49-F238E27FC236}">
                <a16:creationId xmlns:a16="http://schemas.microsoft.com/office/drawing/2014/main" id="{B44C5F2A-47CC-4EC8-BC01-7CE2FA5BAA29}"/>
              </a:ext>
            </a:extLst>
          </p:cNvPr>
          <p:cNvSpPr/>
          <p:nvPr/>
        </p:nvSpPr>
        <p:spPr>
          <a:xfrm>
            <a:off x="5893460" y="3554778"/>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grpSp>
        <p:nvGrpSpPr>
          <p:cNvPr id="25" name="组合 24">
            <a:extLst>
              <a:ext uri="{FF2B5EF4-FFF2-40B4-BE49-F238E27FC236}">
                <a16:creationId xmlns:a16="http://schemas.microsoft.com/office/drawing/2014/main" id="{55D6A729-A13C-43E5-97D2-51A4B6682DBE}"/>
              </a:ext>
            </a:extLst>
          </p:cNvPr>
          <p:cNvGrpSpPr/>
          <p:nvPr/>
        </p:nvGrpSpPr>
        <p:grpSpPr>
          <a:xfrm>
            <a:off x="7478844" y="4874385"/>
            <a:ext cx="1447442" cy="1447442"/>
            <a:chOff x="304800" y="673100"/>
            <a:chExt cx="4000500" cy="4000500"/>
          </a:xfrm>
          <a:solidFill>
            <a:schemeClr val="accent2"/>
          </a:solidFill>
          <a:effectLst/>
        </p:grpSpPr>
        <p:sp>
          <p:nvSpPr>
            <p:cNvPr id="26" name="同心圆 4">
              <a:extLst>
                <a:ext uri="{FF2B5EF4-FFF2-40B4-BE49-F238E27FC236}">
                  <a16:creationId xmlns:a16="http://schemas.microsoft.com/office/drawing/2014/main" id="{CE8BB945-0B07-4514-A77C-EF3325BD02D3}"/>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7" name="椭圆 26">
              <a:extLst>
                <a:ext uri="{FF2B5EF4-FFF2-40B4-BE49-F238E27FC236}">
                  <a16:creationId xmlns:a16="http://schemas.microsoft.com/office/drawing/2014/main" id="{4A5B827F-2AD7-44B8-A661-8775CEBF0857}"/>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照片聚类数据</a:t>
              </a:r>
            </a:p>
          </p:txBody>
        </p:sp>
      </p:grpSp>
      <p:sp>
        <p:nvSpPr>
          <p:cNvPr id="28" name="椭圆 27">
            <a:extLst>
              <a:ext uri="{FF2B5EF4-FFF2-40B4-BE49-F238E27FC236}">
                <a16:creationId xmlns:a16="http://schemas.microsoft.com/office/drawing/2014/main" id="{B265AC39-E211-4C06-B290-587EAB2548B5}"/>
              </a:ext>
            </a:extLst>
          </p:cNvPr>
          <p:cNvSpPr/>
          <p:nvPr/>
        </p:nvSpPr>
        <p:spPr>
          <a:xfrm>
            <a:off x="8582931" y="5819612"/>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grpSp>
        <p:nvGrpSpPr>
          <p:cNvPr id="29" name="组合 28">
            <a:extLst>
              <a:ext uri="{FF2B5EF4-FFF2-40B4-BE49-F238E27FC236}">
                <a16:creationId xmlns:a16="http://schemas.microsoft.com/office/drawing/2014/main" id="{BD998FB4-2F64-455E-A7B7-A60A4EE27E2B}"/>
              </a:ext>
            </a:extLst>
          </p:cNvPr>
          <p:cNvGrpSpPr/>
          <p:nvPr/>
        </p:nvGrpSpPr>
        <p:grpSpPr>
          <a:xfrm>
            <a:off x="2435019" y="4905976"/>
            <a:ext cx="1447442" cy="1447442"/>
            <a:chOff x="304800" y="673100"/>
            <a:chExt cx="4000500" cy="4000500"/>
          </a:xfrm>
          <a:solidFill>
            <a:schemeClr val="accent2"/>
          </a:solidFill>
          <a:effectLst/>
        </p:grpSpPr>
        <p:sp>
          <p:nvSpPr>
            <p:cNvPr id="30" name="同心圆 4">
              <a:extLst>
                <a:ext uri="{FF2B5EF4-FFF2-40B4-BE49-F238E27FC236}">
                  <a16:creationId xmlns:a16="http://schemas.microsoft.com/office/drawing/2014/main" id="{471435A8-DF7E-4F05-989D-0FB7DCFD5B0A}"/>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1" name="椭圆 30">
              <a:extLst>
                <a:ext uri="{FF2B5EF4-FFF2-40B4-BE49-F238E27FC236}">
                  <a16:creationId xmlns:a16="http://schemas.microsoft.com/office/drawing/2014/main" id="{C48F63EB-0612-4673-B41F-E6A2CC76C25E}"/>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景点数据</a:t>
              </a:r>
            </a:p>
          </p:txBody>
        </p:sp>
      </p:grpSp>
      <p:sp>
        <p:nvSpPr>
          <p:cNvPr id="32" name="椭圆 31">
            <a:extLst>
              <a:ext uri="{FF2B5EF4-FFF2-40B4-BE49-F238E27FC236}">
                <a16:creationId xmlns:a16="http://schemas.microsoft.com/office/drawing/2014/main" id="{0A704EE2-E5AD-43E0-AB02-885BE1738577}"/>
              </a:ext>
            </a:extLst>
          </p:cNvPr>
          <p:cNvSpPr/>
          <p:nvPr/>
        </p:nvSpPr>
        <p:spPr>
          <a:xfrm>
            <a:off x="3539106" y="5851203"/>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4</a:t>
            </a:r>
            <a:endParaRPr lang="zh-CN" altLang="en-US" dirty="0">
              <a:solidFill>
                <a:schemeClr val="bg1"/>
              </a:solidFill>
              <a:latin typeface="微软雅黑" pitchFamily="34" charset="-122"/>
              <a:ea typeface="微软雅黑" pitchFamily="34" charset="-122"/>
            </a:endParaRPr>
          </a:p>
        </p:txBody>
      </p:sp>
      <p:sp>
        <p:nvSpPr>
          <p:cNvPr id="7" name="箭头: 右 6">
            <a:extLst>
              <a:ext uri="{FF2B5EF4-FFF2-40B4-BE49-F238E27FC236}">
                <a16:creationId xmlns:a16="http://schemas.microsoft.com/office/drawing/2014/main" id="{DEBBDE53-B067-44EF-BA30-3936F0656462}"/>
              </a:ext>
            </a:extLst>
          </p:cNvPr>
          <p:cNvSpPr/>
          <p:nvPr/>
        </p:nvSpPr>
        <p:spPr>
          <a:xfrm>
            <a:off x="2174479" y="2918369"/>
            <a:ext cx="2397521"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筛选</a:t>
            </a:r>
          </a:p>
        </p:txBody>
      </p:sp>
      <p:sp>
        <p:nvSpPr>
          <p:cNvPr id="40" name="箭头: 右 39">
            <a:extLst>
              <a:ext uri="{FF2B5EF4-FFF2-40B4-BE49-F238E27FC236}">
                <a16:creationId xmlns:a16="http://schemas.microsoft.com/office/drawing/2014/main" id="{7B6DC912-9CD3-425F-8BB3-EC48A9BA0105}"/>
              </a:ext>
            </a:extLst>
          </p:cNvPr>
          <p:cNvSpPr/>
          <p:nvPr/>
        </p:nvSpPr>
        <p:spPr>
          <a:xfrm rot="2247184">
            <a:off x="6384118" y="3768991"/>
            <a:ext cx="1772828"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聚类</a:t>
            </a:r>
          </a:p>
        </p:txBody>
      </p:sp>
      <p:sp>
        <p:nvSpPr>
          <p:cNvPr id="9" name="箭头: 左 8">
            <a:extLst>
              <a:ext uri="{FF2B5EF4-FFF2-40B4-BE49-F238E27FC236}">
                <a16:creationId xmlns:a16="http://schemas.microsoft.com/office/drawing/2014/main" id="{719D2611-BC02-44AD-9D8B-5347270C6454}"/>
              </a:ext>
            </a:extLst>
          </p:cNvPr>
          <p:cNvSpPr/>
          <p:nvPr/>
        </p:nvSpPr>
        <p:spPr>
          <a:xfrm>
            <a:off x="4354811" y="5181606"/>
            <a:ext cx="2397521" cy="896181"/>
          </a:xfrm>
          <a:prstGeom prst="left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筛选</a:t>
            </a:r>
          </a:p>
        </p:txBody>
      </p:sp>
    </p:spTree>
    <p:extLst>
      <p:ext uri="{BB962C8B-B14F-4D97-AF65-F5344CB8AC3E}">
        <p14:creationId xmlns:p14="http://schemas.microsoft.com/office/powerpoint/2010/main" val="1813011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500" fill="hold"/>
                                        <p:tgtEl>
                                          <p:spTgt spid="21"/>
                                        </p:tgtEl>
                                        <p:attrNameLst>
                                          <p:attrName>ppt_x</p:attrName>
                                        </p:attrNameLst>
                                      </p:cBhvr>
                                      <p:tavLst>
                                        <p:tav tm="0">
                                          <p:val>
                                            <p:strVal val="#ppt_x"/>
                                          </p:val>
                                        </p:tav>
                                        <p:tav tm="100000">
                                          <p:val>
                                            <p:strVal val="#ppt_x"/>
                                          </p:val>
                                        </p:tav>
                                      </p:tavLst>
                                    </p:anim>
                                    <p:anim calcmode="lin" valueType="num">
                                      <p:cBhvr additive="base">
                                        <p:cTn id="24" dur="500" fill="hold"/>
                                        <p:tgtEl>
                                          <p:spTgt spid="2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fill="hold"/>
                                        <p:tgtEl>
                                          <p:spTgt spid="24"/>
                                        </p:tgtEl>
                                        <p:attrNameLst>
                                          <p:attrName>ppt_x</p:attrName>
                                        </p:attrNameLst>
                                      </p:cBhvr>
                                      <p:tavLst>
                                        <p:tav tm="0">
                                          <p:val>
                                            <p:strVal val="#ppt_x"/>
                                          </p:val>
                                        </p:tav>
                                        <p:tav tm="100000">
                                          <p:val>
                                            <p:strVal val="#ppt_x"/>
                                          </p:val>
                                        </p:tav>
                                      </p:tavLst>
                                    </p:anim>
                                    <p:anim calcmode="lin" valueType="num">
                                      <p:cBhvr additive="base">
                                        <p:cTn id="2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40"/>
                                        </p:tgtEl>
                                        <p:attrNameLst>
                                          <p:attrName>style.visibility</p:attrName>
                                        </p:attrNameLst>
                                      </p:cBhvr>
                                      <p:to>
                                        <p:strVal val="visible"/>
                                      </p:to>
                                    </p:set>
                                    <p:anim calcmode="lin" valueType="num">
                                      <p:cBhvr additive="base">
                                        <p:cTn id="33" dur="500" fill="hold"/>
                                        <p:tgtEl>
                                          <p:spTgt spid="40"/>
                                        </p:tgtEl>
                                        <p:attrNameLst>
                                          <p:attrName>ppt_x</p:attrName>
                                        </p:attrNameLst>
                                      </p:cBhvr>
                                      <p:tavLst>
                                        <p:tav tm="0">
                                          <p:val>
                                            <p:strVal val="#ppt_x"/>
                                          </p:val>
                                        </p:tav>
                                        <p:tav tm="100000">
                                          <p:val>
                                            <p:strVal val="#ppt_x"/>
                                          </p:val>
                                        </p:tav>
                                      </p:tavLst>
                                    </p:anim>
                                    <p:anim calcmode="lin" valueType="num">
                                      <p:cBhvr additive="base">
                                        <p:cTn id="34"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ppt_x"/>
                                          </p:val>
                                        </p:tav>
                                        <p:tav tm="100000">
                                          <p:val>
                                            <p:strVal val="#ppt_x"/>
                                          </p:val>
                                        </p:tav>
                                      </p:tavLst>
                                    </p:anim>
                                    <p:anim calcmode="lin" valueType="num">
                                      <p:cBhvr additive="base">
                                        <p:cTn id="40" dur="500" fill="hold"/>
                                        <p:tgtEl>
                                          <p:spTgt spid="2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additive="base">
                                        <p:cTn id="43" dur="500" fill="hold"/>
                                        <p:tgtEl>
                                          <p:spTgt spid="28"/>
                                        </p:tgtEl>
                                        <p:attrNameLst>
                                          <p:attrName>ppt_x</p:attrName>
                                        </p:attrNameLst>
                                      </p:cBhvr>
                                      <p:tavLst>
                                        <p:tav tm="0">
                                          <p:val>
                                            <p:strVal val="#ppt_x"/>
                                          </p:val>
                                        </p:tav>
                                        <p:tav tm="100000">
                                          <p:val>
                                            <p:strVal val="#ppt_x"/>
                                          </p:val>
                                        </p:tav>
                                      </p:tavLst>
                                    </p:anim>
                                    <p:anim calcmode="lin" valueType="num">
                                      <p:cBhvr additive="base">
                                        <p:cTn id="4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fill="hold"/>
                                        <p:tgtEl>
                                          <p:spTgt spid="9"/>
                                        </p:tgtEl>
                                        <p:attrNameLst>
                                          <p:attrName>ppt_x</p:attrName>
                                        </p:attrNameLst>
                                      </p:cBhvr>
                                      <p:tavLst>
                                        <p:tav tm="0">
                                          <p:val>
                                            <p:strVal val="#ppt_x"/>
                                          </p:val>
                                        </p:tav>
                                        <p:tav tm="100000">
                                          <p:val>
                                            <p:strVal val="#ppt_x"/>
                                          </p:val>
                                        </p:tav>
                                      </p:tavLst>
                                    </p:anim>
                                    <p:anim calcmode="lin" valueType="num">
                                      <p:cBhvr additive="base">
                                        <p:cTn id="5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29"/>
                                        </p:tgtEl>
                                        <p:attrNameLst>
                                          <p:attrName>style.visibility</p:attrName>
                                        </p:attrNameLst>
                                      </p:cBhvr>
                                      <p:to>
                                        <p:strVal val="visible"/>
                                      </p:to>
                                    </p:set>
                                    <p:anim calcmode="lin" valueType="num">
                                      <p:cBhvr additive="base">
                                        <p:cTn id="55" dur="500" fill="hold"/>
                                        <p:tgtEl>
                                          <p:spTgt spid="29"/>
                                        </p:tgtEl>
                                        <p:attrNameLst>
                                          <p:attrName>ppt_x</p:attrName>
                                        </p:attrNameLst>
                                      </p:cBhvr>
                                      <p:tavLst>
                                        <p:tav tm="0">
                                          <p:val>
                                            <p:strVal val="#ppt_x"/>
                                          </p:val>
                                        </p:tav>
                                        <p:tav tm="100000">
                                          <p:val>
                                            <p:strVal val="#ppt_x"/>
                                          </p:val>
                                        </p:tav>
                                      </p:tavLst>
                                    </p:anim>
                                    <p:anim calcmode="lin" valueType="num">
                                      <p:cBhvr additive="base">
                                        <p:cTn id="56" dur="500" fill="hold"/>
                                        <p:tgtEl>
                                          <p:spTgt spid="29"/>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32"/>
                                        </p:tgtEl>
                                        <p:attrNameLst>
                                          <p:attrName>style.visibility</p:attrName>
                                        </p:attrNameLst>
                                      </p:cBhvr>
                                      <p:to>
                                        <p:strVal val="visible"/>
                                      </p:to>
                                    </p:set>
                                    <p:anim calcmode="lin" valueType="num">
                                      <p:cBhvr additive="base">
                                        <p:cTn id="59" dur="500" fill="hold"/>
                                        <p:tgtEl>
                                          <p:spTgt spid="32"/>
                                        </p:tgtEl>
                                        <p:attrNameLst>
                                          <p:attrName>ppt_x</p:attrName>
                                        </p:attrNameLst>
                                      </p:cBhvr>
                                      <p:tavLst>
                                        <p:tav tm="0">
                                          <p:val>
                                            <p:strVal val="#ppt_x"/>
                                          </p:val>
                                        </p:tav>
                                        <p:tav tm="100000">
                                          <p:val>
                                            <p:strVal val="#ppt_x"/>
                                          </p:val>
                                        </p:tav>
                                      </p:tavLst>
                                    </p:anim>
                                    <p:anim calcmode="lin" valueType="num">
                                      <p:cBhvr additive="base">
                                        <p:cTn id="60"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4" grpId="0" animBg="1"/>
      <p:bldP spid="28" grpId="0" animBg="1"/>
      <p:bldP spid="32" grpId="0" animBg="1"/>
      <p:bldP spid="7" grpId="0" animBg="1"/>
      <p:bldP spid="40" grpId="0" animBg="1"/>
      <p:bldP spid="9" grpId="0" animBg="1"/>
    </p:bldLst>
  </p:timing>
</p:sld>
</file>

<file path=ppt/theme/theme1.xml><?xml version="1.0" encoding="utf-8"?>
<a:theme xmlns:a="http://schemas.openxmlformats.org/drawingml/2006/main" name="主题3">
  <a:themeElements>
    <a:clrScheme name="自定义 6">
      <a:dk1>
        <a:sysClr val="windowText" lastClr="000000"/>
      </a:dk1>
      <a:lt1>
        <a:sysClr val="window" lastClr="FFFFFF"/>
      </a:lt1>
      <a:dk2>
        <a:srgbClr val="1F497D"/>
      </a:dk2>
      <a:lt2>
        <a:srgbClr val="EEECE1"/>
      </a:lt2>
      <a:accent1>
        <a:srgbClr val="4F81BD"/>
      </a:accent1>
      <a:accent2>
        <a:srgbClr val="0070C0"/>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主题3" id="{03B48CE9-2066-4387-89CE-151A75F7EB57}" vid="{127E5D1D-04F6-4A0C-8C74-23D39204E9E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主题3</Template>
  <TotalTime>1516</TotalTime>
  <Words>1032</Words>
  <Application>Microsoft Office PowerPoint</Application>
  <PresentationFormat>全屏显示(4:3)</PresentationFormat>
  <Paragraphs>387</Paragraphs>
  <Slides>24</Slides>
  <Notes>24</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24</vt:i4>
      </vt:variant>
    </vt:vector>
  </HeadingPairs>
  <TitlesOfParts>
    <vt:vector size="36" baseType="lpstr">
      <vt:lpstr>UKIJ Qolyazma</vt:lpstr>
      <vt:lpstr>等线</vt:lpstr>
      <vt:lpstr>等线 Light</vt:lpstr>
      <vt:lpstr>宋体</vt:lpstr>
      <vt:lpstr>微软雅黑</vt:lpstr>
      <vt:lpstr>Arial</vt:lpstr>
      <vt:lpstr>Calibri</vt:lpstr>
      <vt:lpstr>Cambria Math</vt:lpstr>
      <vt:lpstr>Times New Roman</vt:lpstr>
      <vt:lpstr>Wingdings</vt:lpstr>
      <vt:lpstr>主题3</vt:lpstr>
      <vt:lpstr>Office 主题</vt:lpstr>
      <vt:lpstr>PowerPoint 演示文稿</vt:lpstr>
      <vt:lpstr>系统结构</vt:lpstr>
      <vt:lpstr>用户管理</vt:lpstr>
      <vt:lpstr>照片管理</vt:lpstr>
      <vt:lpstr>照片管理</vt:lpstr>
      <vt:lpstr>照片管理</vt:lpstr>
      <vt:lpstr>照片管理</vt:lpstr>
      <vt:lpstr>景点推荐</vt:lpstr>
      <vt:lpstr>景点推荐 数据清洗</vt:lpstr>
      <vt:lpstr>景点推荐 景点聚类</vt:lpstr>
      <vt:lpstr> </vt:lpstr>
      <vt:lpstr>景点推荐</vt:lpstr>
      <vt:lpstr>景点推荐 景点聚类</vt:lpstr>
      <vt:lpstr>景点推荐 推荐模型</vt:lpstr>
      <vt:lpstr>景点推荐 推荐模型</vt:lpstr>
      <vt:lpstr>景点推荐 推荐模型</vt:lpstr>
      <vt:lpstr>景点推荐 推荐效果</vt:lpstr>
      <vt:lpstr>景点推荐 推荐效果</vt:lpstr>
      <vt:lpstr>景点推荐 推荐效果</vt:lpstr>
      <vt:lpstr>景点推荐 推荐效果</vt:lpstr>
      <vt:lpstr>景点推荐 推荐效果</vt:lpstr>
      <vt:lpstr>地图LBS</vt:lpstr>
      <vt:lpstr>地图LBS</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基于协同过滤的个性化旅游景点推荐系统研究</dc:title>
  <dc:creator>李宝全</dc:creator>
  <cp:lastModifiedBy>李 宝全</cp:lastModifiedBy>
  <cp:revision>263</cp:revision>
  <dcterms:created xsi:type="dcterms:W3CDTF">2017-10-25T11:59:48Z</dcterms:created>
  <dcterms:modified xsi:type="dcterms:W3CDTF">2018-06-12T13:04:20Z</dcterms:modified>
</cp:coreProperties>
</file>

<file path=docProps/thumbnail.jpeg>
</file>